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sldIdLst>
    <p:sldId id="256" r:id="rId2"/>
    <p:sldId id="260" r:id="rId3"/>
    <p:sldId id="267" r:id="rId4"/>
    <p:sldId id="266" r:id="rId5"/>
    <p:sldId id="262" r:id="rId6"/>
    <p:sldId id="268" r:id="rId7"/>
    <p:sldId id="263" r:id="rId8"/>
    <p:sldId id="264" r:id="rId9"/>
    <p:sldId id="269" r:id="rId10"/>
    <p:sldId id="270" r:id="rId11"/>
    <p:sldId id="271" r:id="rId12"/>
    <p:sldId id="272" r:id="rId13"/>
    <p:sldId id="273" r:id="rId14"/>
    <p:sldId id="274" r:id="rId15"/>
    <p:sldId id="275" r:id="rId16"/>
    <p:sldId id="265" r:id="rId17"/>
    <p:sldId id="277" r:id="rId18"/>
    <p:sldId id="276" r:id="rId1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4" autoAdjust="0"/>
  </p:normalViewPr>
  <p:slideViewPr>
    <p:cSldViewPr>
      <p:cViewPr varScale="1">
        <p:scale>
          <a:sx n="55" d="100"/>
          <a:sy n="55" d="100"/>
        </p:scale>
        <p:origin x="-534" y="-84"/>
      </p:cViewPr>
      <p:guideLst>
        <p:guide orient="horz" pos="2160"/>
        <p:guide pos="2880"/>
      </p:guideLst>
    </p:cSldViewPr>
  </p:slideViewPr>
  <p:notesTextViewPr>
    <p:cViewPr>
      <p:scale>
        <a:sx n="100" d="100"/>
        <a:sy n="100" d="100"/>
      </p:scale>
      <p:origin x="0" y="0"/>
    </p:cViewPr>
  </p:notesTextViewPr>
  <p:notesViewPr>
    <p:cSldViewPr>
      <p:cViewPr varScale="1">
        <p:scale>
          <a:sx n="70" d="100"/>
          <a:sy n="70" d="100"/>
        </p:scale>
        <p:origin x="-2766"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A4A3BD-497C-43BF-88DA-C4411CC27A77}" type="datetimeFigureOut">
              <a:rPr lang="en-US" smtClean="0"/>
              <a:t>6/19/2010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5D0602-D1FB-4C32-BD76-BAF75007A97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5D0602-D1FB-4C32-BD76-BAF75007A97E}"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0A13371D-121D-49A4-9C62-45FB1E183319}"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EBDBFB5-D6E8-4121-B1CD-8A69D0234AFB}"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07742BF-1CBC-4E7D-BFA7-A8854A3E307A}"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7C3A105-0E08-4EE4-B7A8-3235D38C27C6}"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BD8A1A5-3A79-4E9A-AACF-D0B4C0022CEF}"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38F963E-9E06-4A9A-AED4-AE8745C68032}"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69264E03-5468-47EF-AB7B-176EFD8748B1}"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Slide Number Placeholder 7"/>
          <p:cNvSpPr>
            <a:spLocks noGrp="1"/>
          </p:cNvSpPr>
          <p:nvPr>
            <p:ph type="sldNum" sz="quarter" idx="11"/>
          </p:nvPr>
        </p:nvSpPr>
        <p:spPr/>
        <p:txBody>
          <a:bodyPr/>
          <a:lstStyle/>
          <a:p>
            <a:pPr>
              <a:defRPr/>
            </a:pPr>
            <a:fld id="{C270A2BB-6D65-42C8-8032-A70D0779FCD7}" type="slidenum">
              <a:rPr lang="en-US" smtClean="0"/>
              <a:pPr>
                <a:defRPr/>
              </a:pPr>
              <a:t>‹#›</a:t>
            </a:fld>
            <a:endParaRPr lang="en-US"/>
          </a:p>
        </p:txBody>
      </p:sp>
      <p:sp>
        <p:nvSpPr>
          <p:cNvPr id="9" name="Footer Placeholder 8"/>
          <p:cNvSpPr>
            <a:spLocks noGrp="1"/>
          </p:cNvSpPr>
          <p:nvPr>
            <p:ph type="ftr" sz="quarter" idx="12"/>
          </p:nvPr>
        </p:nvSpPr>
        <p:spPr/>
        <p:txBody>
          <a:body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3696FE1-1026-429E-B815-144B565F5611}"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156448" y="6422064"/>
            <a:ext cx="762000" cy="365125"/>
          </a:xfrm>
        </p:spPr>
        <p:txBody>
          <a:bodyPr/>
          <a:lstStyle/>
          <a:p>
            <a:pPr>
              <a:defRPr/>
            </a:pPr>
            <a:fld id="{C596FB94-9D45-4002-9EF7-FA91BB99645E}"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942B21C-39A5-41FD-8467-D93802C03014}"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F04360FD-8C03-4820-B7CF-6AF9BDBA7037}"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www.dtc.scott.k12.ky.us/technology/digitalstorytelling/studentstories.html"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hyperlink" Target="http://www.techteachers.com/digstory/examples.htm" TargetMode="External"/><Relationship Id="rId5" Type="http://schemas.openxmlformats.org/officeDocument/2006/relationships/hyperlink" Target="http://www.storycenter.org/stories/" TargetMode="External"/><Relationship Id="rId4" Type="http://schemas.openxmlformats.org/officeDocument/2006/relationships/hyperlink" Target="http://digitalstorytelling.coe.uh.edu/"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wmf"/><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subTitle" idx="1"/>
          </p:nvPr>
        </p:nvSpPr>
        <p:spPr>
          <a:xfrm>
            <a:off x="228600" y="4953000"/>
            <a:ext cx="4800600" cy="1143000"/>
          </a:xfrm>
        </p:spPr>
        <p:txBody>
          <a:bodyPr>
            <a:normAutofit fontScale="62500" lnSpcReduction="20000"/>
          </a:bodyPr>
          <a:lstStyle/>
          <a:p>
            <a:pPr algn="l" eaLnBrk="1" hangingPunct="1">
              <a:defRPr/>
            </a:pPr>
            <a:r>
              <a:rPr lang="en-US" sz="3800" dirty="0" smtClean="0">
                <a:solidFill>
                  <a:srgbClr val="000066"/>
                </a:solidFill>
                <a:effectLst>
                  <a:outerShdw blurRad="38100" dist="38100" dir="2700000" algn="tl">
                    <a:srgbClr val="C0C0C0"/>
                  </a:outerShdw>
                </a:effectLst>
              </a:rPr>
              <a:t>STACEY PETERS</a:t>
            </a:r>
          </a:p>
          <a:p>
            <a:pPr algn="l" eaLnBrk="1" hangingPunct="1">
              <a:defRPr/>
            </a:pPr>
            <a:r>
              <a:rPr lang="en-US" sz="2800" dirty="0" smtClean="0">
                <a:solidFill>
                  <a:srgbClr val="000066"/>
                </a:solidFill>
                <a:effectLst>
                  <a:outerShdw blurRad="38100" dist="38100" dir="2700000" algn="tl">
                    <a:srgbClr val="C0C0C0"/>
                  </a:outerShdw>
                </a:effectLst>
              </a:rPr>
              <a:t>Business Education Instructor</a:t>
            </a:r>
          </a:p>
          <a:p>
            <a:pPr algn="l" eaLnBrk="1" hangingPunct="1">
              <a:defRPr/>
            </a:pPr>
            <a:r>
              <a:rPr lang="en-US" sz="2800" dirty="0" smtClean="0">
                <a:solidFill>
                  <a:srgbClr val="000066"/>
                </a:solidFill>
                <a:effectLst>
                  <a:outerShdw blurRad="38100" dist="38100" dir="2700000" algn="tl">
                    <a:srgbClr val="C0C0C0"/>
                  </a:outerShdw>
                </a:effectLst>
              </a:rPr>
              <a:t>Piggott High School</a:t>
            </a:r>
          </a:p>
          <a:p>
            <a:pPr algn="l" eaLnBrk="1" hangingPunct="1">
              <a:defRPr/>
            </a:pPr>
            <a:r>
              <a:rPr lang="en-US" sz="2800" dirty="0" smtClean="0">
                <a:solidFill>
                  <a:srgbClr val="000066"/>
                </a:solidFill>
                <a:effectLst>
                  <a:outerShdw blurRad="38100" dist="38100" dir="2700000" algn="tl">
                    <a:srgbClr val="C0C0C0"/>
                  </a:outerShdw>
                </a:effectLst>
              </a:rPr>
              <a:t>TIE Cadre IV Member</a:t>
            </a:r>
            <a:endParaRPr lang="en-US" sz="2000" dirty="0" smtClean="0">
              <a:solidFill>
                <a:srgbClr val="000066"/>
              </a:solidFill>
              <a:effectLst>
                <a:outerShdw blurRad="38100" dist="38100" dir="2700000" algn="tl">
                  <a:srgbClr val="C0C0C0"/>
                </a:outerShdw>
              </a:effectLst>
            </a:endParaRPr>
          </a:p>
        </p:txBody>
      </p:sp>
      <p:pic>
        <p:nvPicPr>
          <p:cNvPr id="4" name="Picture 3" descr="Toco Toucan.jpg"/>
          <p:cNvPicPr>
            <a:picLocks noChangeAspect="1"/>
          </p:cNvPicPr>
          <p:nvPr/>
        </p:nvPicPr>
        <p:blipFill>
          <a:blip r:embed="rId3" cstate="print"/>
          <a:stretch>
            <a:fillRect/>
          </a:stretch>
        </p:blipFill>
        <p:spPr>
          <a:xfrm>
            <a:off x="4876800" y="4174201"/>
            <a:ext cx="3468294" cy="2683799"/>
          </a:xfrm>
          <a:prstGeom prst="rect">
            <a:avLst/>
          </a:prstGeom>
          <a:solidFill>
            <a:srgbClr val="FFFFFF">
              <a:shade val="85000"/>
            </a:srgbClr>
          </a:solidFill>
          <a:ln w="165100" cap="rnd" cmpd="sng">
            <a:solidFill>
              <a:srgbClr val="FFFFFF"/>
            </a:solidFill>
            <a:round/>
          </a:ln>
          <a:effectLst>
            <a:outerShdw blurRad="368300" dist="254000" dir="5400000" algn="tr" rotWithShape="0">
              <a:prstClr val="black">
                <a:alpha val="40000"/>
              </a:prstClr>
            </a:outerShdw>
          </a:effectLst>
          <a:scene3d>
            <a:camera prst="perspectiveRelaxed" fov="3600000">
              <a:rot lat="18000000" lon="0" rev="0"/>
            </a:camera>
            <a:lightRig rig="twoPt" dir="t">
              <a:rot lat="0" lon="0" rev="7800000"/>
            </a:lightRig>
          </a:scene3d>
          <a:sp3d contourW="6350">
            <a:bevelT w="50800" h="16510"/>
            <a:contourClr>
              <a:srgbClr val="C0C0C0"/>
            </a:contourClr>
          </a:sp3d>
        </p:spPr>
      </p:pic>
      <p:pic>
        <p:nvPicPr>
          <p:cNvPr id="5" name="Picture 4" descr="Toco Toucan.jpg"/>
          <p:cNvPicPr>
            <a:picLocks noChangeAspect="1"/>
          </p:cNvPicPr>
          <p:nvPr/>
        </p:nvPicPr>
        <p:blipFill>
          <a:blip r:embed="rId4" cstate="print"/>
          <a:stretch>
            <a:fillRect/>
          </a:stretch>
        </p:blipFill>
        <p:spPr>
          <a:xfrm>
            <a:off x="2667000" y="1752600"/>
            <a:ext cx="1786572" cy="2679859"/>
          </a:xfrm>
          <a:prstGeom prst="rect">
            <a:avLst/>
          </a:prstGeom>
          <a:solidFill>
            <a:srgbClr val="FFFFFF">
              <a:shade val="85000"/>
            </a:srgbClr>
          </a:solidFill>
          <a:ln w="165100" cap="rnd" cmpd="sng">
            <a:solidFill>
              <a:srgbClr val="FFFFFF"/>
            </a:solidFill>
            <a:round/>
          </a:ln>
          <a:effectLst>
            <a:outerShdw blurRad="50800" dist="254000" dir="8100000" algn="tr" rotWithShape="0">
              <a:prstClr val="black">
                <a:alpha val="40000"/>
              </a:prstClr>
            </a:outerShdw>
          </a:effectLst>
          <a:scene3d>
            <a:camera prst="perspectiveContrastingRightFacing" fov="4800000">
              <a:rot lat="19200000" lon="0" rev="600000"/>
            </a:camera>
            <a:lightRig rig="twoPt" dir="t">
              <a:rot lat="0" lon="0" rev="7800000"/>
            </a:lightRig>
          </a:scene3d>
          <a:sp3d contourW="6350">
            <a:bevelT w="50800" h="16510"/>
            <a:contourClr>
              <a:srgbClr val="C0C0C0"/>
            </a:contourClr>
          </a:sp3d>
        </p:spPr>
      </p:pic>
      <p:pic>
        <p:nvPicPr>
          <p:cNvPr id="6" name="Picture 5" descr="Toco Toucan.jpg"/>
          <p:cNvPicPr>
            <a:picLocks noChangeAspect="1"/>
          </p:cNvPicPr>
          <p:nvPr/>
        </p:nvPicPr>
        <p:blipFill>
          <a:blip r:embed="rId5" cstate="print"/>
          <a:stretch>
            <a:fillRect/>
          </a:stretch>
        </p:blipFill>
        <p:spPr>
          <a:xfrm rot="326431">
            <a:off x="5224344" y="1001487"/>
            <a:ext cx="3571678" cy="2678759"/>
          </a:xfrm>
          <a:prstGeom prst="rect">
            <a:avLst/>
          </a:prstGeom>
          <a:solidFill>
            <a:srgbClr val="FFFFFF">
              <a:shade val="85000"/>
            </a:srgbClr>
          </a:solidFill>
          <a:ln w="165100" cap="rnd" cmpd="sng">
            <a:solidFill>
              <a:srgbClr val="FFFFFF"/>
            </a:solidFill>
            <a:round/>
          </a:ln>
          <a:effectLst>
            <a:outerShdw blurRad="50800" dist="254000" dir="8100000" algn="tr" rotWithShape="0">
              <a:prstClr val="black">
                <a:alpha val="40000"/>
              </a:prstClr>
            </a:outerShdw>
          </a:effectLst>
          <a:scene3d>
            <a:camera prst="perspectiveContrastingRightFacing" fov="0">
              <a:rot lat="0" lon="0" rev="0"/>
            </a:camera>
            <a:lightRig rig="twoPt" dir="t">
              <a:rot lat="0" lon="0" rev="7800000"/>
            </a:lightRig>
          </a:scene3d>
          <a:sp3d contourW="6350">
            <a:bevelT w="50800" h="16510"/>
            <a:contourClr>
              <a:srgbClr val="C0C0C0"/>
            </a:contourClr>
          </a:sp3d>
        </p:spPr>
      </p:pic>
      <p:sp>
        <p:nvSpPr>
          <p:cNvPr id="9218" name="Rectangle 2"/>
          <p:cNvSpPr>
            <a:spLocks noGrp="1" noChangeArrowheads="1"/>
          </p:cNvSpPr>
          <p:nvPr>
            <p:ph type="ctrTitle"/>
          </p:nvPr>
        </p:nvSpPr>
        <p:spPr>
          <a:xfrm>
            <a:off x="-1219200" y="152400"/>
            <a:ext cx="6934200" cy="1676400"/>
          </a:xfrm>
        </p:spPr>
        <p:txBody>
          <a:bodyPr>
            <a:normAutofit/>
          </a:bodyPr>
          <a:lstStyle/>
          <a:p>
            <a:pPr eaLnBrk="1" hangingPunct="1">
              <a:defRPr/>
            </a:pPr>
            <a:r>
              <a:rPr lang="en-US" sz="4400" dirty="0" smtClean="0">
                <a:solidFill>
                  <a:srgbClr val="000066"/>
                </a:solidFill>
                <a:effectLst>
                  <a:outerShdw blurRad="38100" dist="38100" dir="2700000" algn="tl">
                    <a:srgbClr val="C0C0C0"/>
                  </a:outerShdw>
                </a:effectLst>
              </a:rPr>
              <a:t>Digital storytelling</a:t>
            </a:r>
            <a:r>
              <a:rPr lang="en-US" sz="4800" dirty="0" smtClean="0">
                <a:solidFill>
                  <a:srgbClr val="000066"/>
                </a:solidFill>
                <a:effectLst>
                  <a:outerShdw blurRad="38100" dist="38100" dir="2700000" algn="tl">
                    <a:srgbClr val="C0C0C0"/>
                  </a:outerShdw>
                </a:effectLst>
              </a:rPr>
              <a:t/>
            </a:r>
            <a:br>
              <a:rPr lang="en-US" sz="4800" dirty="0" smtClean="0">
                <a:solidFill>
                  <a:srgbClr val="000066"/>
                </a:solidFill>
                <a:effectLst>
                  <a:outerShdw blurRad="38100" dist="38100" dir="2700000" algn="tl">
                    <a:srgbClr val="C0C0C0"/>
                  </a:outerShdw>
                </a:effectLst>
              </a:rPr>
            </a:br>
            <a:r>
              <a:rPr lang="en-US" sz="3600" dirty="0" smtClean="0">
                <a:solidFill>
                  <a:srgbClr val="000066"/>
                </a:solidFill>
                <a:effectLst>
                  <a:outerShdw blurRad="38100" dist="38100" dir="2700000" algn="tl">
                    <a:srgbClr val="C0C0C0"/>
                  </a:outerShdw>
                </a:effectLst>
              </a:rPr>
              <a:t>WITH POWERPOINT</a:t>
            </a:r>
            <a:endParaRPr lang="en-US" sz="3600" dirty="0" smtClean="0">
              <a:solidFill>
                <a:srgbClr val="000066"/>
              </a:solidFill>
              <a:effectLst>
                <a:outerShdw blurRad="38100" dist="38100" dir="2700000" algn="tl">
                  <a:srgbClr val="C0C0C0"/>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81013" y="619125"/>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It was a dark and stormy night...</a:t>
            </a:r>
          </a:p>
        </p:txBody>
      </p:sp>
      <p:sp>
        <p:nvSpPr>
          <p:cNvPr id="24579" name="Text Box 3"/>
          <p:cNvSpPr txBox="1">
            <a:spLocks noChangeArrowheads="1"/>
          </p:cNvSpPr>
          <p:nvPr/>
        </p:nvSpPr>
        <p:spPr bwMode="auto">
          <a:xfrm>
            <a:off x="381000" y="1752600"/>
            <a:ext cx="7772400" cy="3203575"/>
          </a:xfrm>
          <a:prstGeom prst="rect">
            <a:avLst/>
          </a:prstGeom>
          <a:noFill/>
          <a:ln w="9525">
            <a:noFill/>
            <a:miter lim="800000"/>
            <a:headEnd/>
            <a:tailEnd/>
          </a:ln>
          <a:effectLst/>
        </p:spPr>
        <p:txBody>
          <a:bodyPr>
            <a:spAutoFit/>
          </a:bodyPr>
          <a:lstStyle/>
          <a:p>
            <a:pPr>
              <a:defRPr/>
            </a:pPr>
            <a:r>
              <a:rPr lang="en-US" sz="2400" b="1" dirty="0">
                <a:effectLst>
                  <a:outerShdw blurRad="38100" dist="38100" dir="2700000" algn="tl">
                    <a:srgbClr val="C0C0C0"/>
                  </a:outerShdw>
                </a:effectLst>
              </a:rPr>
              <a:t>Language Arts</a:t>
            </a:r>
            <a:br>
              <a:rPr lang="en-US" sz="2400" b="1" dirty="0">
                <a:effectLst>
                  <a:outerShdw blurRad="38100" dist="38100" dir="2700000" algn="tl">
                    <a:srgbClr val="C0C0C0"/>
                  </a:outerShdw>
                </a:effectLst>
              </a:rPr>
            </a:br>
            <a:endParaRPr lang="en-US" b="1" dirty="0">
              <a:effectLst>
                <a:outerShdw blurRad="38100" dist="38100" dir="2700000" algn="tl">
                  <a:srgbClr val="C0C0C0"/>
                </a:outerShdw>
              </a:effectLst>
            </a:endParaRPr>
          </a:p>
          <a:p>
            <a:pPr>
              <a:buFont typeface="Wingdings" pitchFamily="2" charset="2"/>
              <a:buChar char="v"/>
              <a:defRPr/>
            </a:pPr>
            <a:r>
              <a:rPr lang="en-US" b="1" dirty="0"/>
              <a:t> Authentic student writing</a:t>
            </a:r>
            <a:endParaRPr lang="en-US" dirty="0"/>
          </a:p>
          <a:p>
            <a:pPr lvl="1">
              <a:defRPr/>
            </a:pPr>
            <a:r>
              <a:rPr lang="en-US" dirty="0"/>
              <a:t>Students write stories and then illustrate or act out</a:t>
            </a:r>
          </a:p>
          <a:p>
            <a:pPr lvl="1">
              <a:defRPr/>
            </a:pPr>
            <a:r>
              <a:rPr lang="en-US" dirty="0"/>
              <a:t>Family tree stories (think about point of view of someone else)</a:t>
            </a:r>
          </a:p>
          <a:p>
            <a:pPr lvl="1">
              <a:defRPr/>
            </a:pPr>
            <a:r>
              <a:rPr lang="en-US" dirty="0"/>
              <a:t>Take a character to court, students are judge, jury, etc.</a:t>
            </a:r>
          </a:p>
          <a:p>
            <a:pPr>
              <a:buFont typeface="Wingdings" pitchFamily="2" charset="2"/>
              <a:buChar char="v"/>
              <a:defRPr/>
            </a:pPr>
            <a:r>
              <a:rPr lang="en-US" b="1" dirty="0"/>
              <a:t> Fiction</a:t>
            </a:r>
            <a:endParaRPr lang="en-US" dirty="0"/>
          </a:p>
          <a:p>
            <a:pPr lvl="1">
              <a:defRPr/>
            </a:pPr>
            <a:r>
              <a:rPr lang="en-US" dirty="0"/>
              <a:t>Change the setting, how would it be different today?</a:t>
            </a:r>
          </a:p>
          <a:p>
            <a:pPr lvl="1">
              <a:defRPr/>
            </a:pPr>
            <a:r>
              <a:rPr lang="en-US" dirty="0"/>
              <a:t>Compare and contrast fairy tales from various regions</a:t>
            </a:r>
          </a:p>
          <a:p>
            <a:pPr lvl="1">
              <a:defRPr/>
            </a:pPr>
            <a:r>
              <a:rPr lang="en-US" dirty="0"/>
              <a:t>Change an ending to a favorite tales</a:t>
            </a:r>
          </a:p>
          <a:p>
            <a:pPr lvl="1">
              <a:defRPr/>
            </a:pPr>
            <a:r>
              <a:rPr lang="en-US" dirty="0"/>
              <a:t>Bring a set of characters to life and act out the story</a:t>
            </a:r>
          </a:p>
        </p:txBody>
      </p:sp>
      <p:pic>
        <p:nvPicPr>
          <p:cNvPr id="13316" name="Picture 4" descr="C:\Users\HF\AppData\Local\Microsoft\Windows\Temporary Internet Files\Content.IE5\4JANC5RF\MP900443600[1].jpg"/>
          <p:cNvPicPr>
            <a:picLocks noChangeAspect="1" noChangeArrowheads="1"/>
          </p:cNvPicPr>
          <p:nvPr/>
        </p:nvPicPr>
        <p:blipFill>
          <a:blip r:embed="rId3" cstate="print"/>
          <a:srcRect/>
          <a:stretch>
            <a:fillRect/>
          </a:stretch>
        </p:blipFill>
        <p:spPr bwMode="auto">
          <a:xfrm>
            <a:off x="5212080" y="3581400"/>
            <a:ext cx="3855720" cy="2565939"/>
          </a:xfrm>
          <a:prstGeom prst="roundRect">
            <a:avLst>
              <a:gd name="adj" fmla="val 4167"/>
            </a:avLst>
          </a:prstGeom>
          <a:solidFill>
            <a:srgbClr val="FFFFFF"/>
          </a:solidFill>
          <a:ln w="101600" cap="sq">
            <a:solidFill>
              <a:srgbClr val="292929"/>
            </a:solidFill>
            <a:miter lim="800000"/>
          </a:ln>
          <a:effectLst>
            <a:reflection blurRad="12700" stA="28000" endPos="28000" dist="5000" dir="5400000" sy="-100000" algn="bl" rotWithShape="0"/>
          </a:effectLst>
          <a:scene3d>
            <a:camera prst="perspectiveContrastingLeftFacing"/>
            <a:lightRig rig="threePt" dir="t"/>
          </a:scene3d>
          <a:sp3d>
            <a:bevelT h="38100"/>
            <a:contourClr>
              <a:srgbClr val="C0C0C0"/>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95300" y="633413"/>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It was a dark and stormy night... </a:t>
            </a:r>
          </a:p>
        </p:txBody>
      </p:sp>
      <p:sp>
        <p:nvSpPr>
          <p:cNvPr id="25603" name="Text Box 3"/>
          <p:cNvSpPr txBox="1">
            <a:spLocks noChangeArrowheads="1"/>
          </p:cNvSpPr>
          <p:nvPr/>
        </p:nvSpPr>
        <p:spPr bwMode="auto">
          <a:xfrm>
            <a:off x="762000" y="1676400"/>
            <a:ext cx="7772400" cy="2103438"/>
          </a:xfrm>
          <a:prstGeom prst="rect">
            <a:avLst/>
          </a:prstGeom>
          <a:noFill/>
          <a:ln w="9525">
            <a:noFill/>
            <a:miter lim="800000"/>
            <a:headEnd/>
            <a:tailEnd/>
          </a:ln>
          <a:effectLst/>
        </p:spPr>
        <p:txBody>
          <a:bodyPr>
            <a:spAutoFit/>
          </a:bodyPr>
          <a:lstStyle/>
          <a:p>
            <a:pPr>
              <a:defRPr/>
            </a:pPr>
            <a:r>
              <a:rPr lang="en-US" sz="2400" b="1" dirty="0">
                <a:effectLst>
                  <a:outerShdw blurRad="38100" dist="38100" dir="2700000" algn="tl">
                    <a:srgbClr val="C0C0C0"/>
                  </a:outerShdw>
                </a:effectLst>
              </a:rPr>
              <a:t>Math</a:t>
            </a:r>
          </a:p>
          <a:p>
            <a:pPr>
              <a:defRPr/>
            </a:pPr>
            <a:endParaRPr lang="en-US" b="1" dirty="0">
              <a:effectLst>
                <a:outerShdw blurRad="38100" dist="38100" dir="2700000" algn="tl">
                  <a:srgbClr val="C0C0C0"/>
                </a:outerShdw>
              </a:effectLst>
            </a:endParaRPr>
          </a:p>
          <a:p>
            <a:pPr lvl="1">
              <a:lnSpc>
                <a:spcPct val="125000"/>
              </a:lnSpc>
              <a:buFont typeface="Wingdings" pitchFamily="2" charset="2"/>
              <a:buChar char="v"/>
              <a:defRPr/>
            </a:pPr>
            <a:r>
              <a:rPr lang="en-US" dirty="0"/>
              <a:t> Take a geometry walk and show and tell what you found.</a:t>
            </a:r>
          </a:p>
          <a:p>
            <a:pPr lvl="1">
              <a:lnSpc>
                <a:spcPct val="125000"/>
              </a:lnSpc>
              <a:buFont typeface="Wingdings" pitchFamily="2" charset="2"/>
              <a:buChar char="v"/>
              <a:defRPr/>
            </a:pPr>
            <a:r>
              <a:rPr lang="en-US" dirty="0"/>
              <a:t> Math is all around the town. Really where? Split up in groups and find out.</a:t>
            </a:r>
          </a:p>
          <a:p>
            <a:pPr lvl="1">
              <a:lnSpc>
                <a:spcPct val="125000"/>
              </a:lnSpc>
              <a:buFont typeface="Wingdings" pitchFamily="2" charset="2"/>
              <a:buChar char="v"/>
              <a:defRPr/>
            </a:pPr>
            <a:r>
              <a:rPr lang="en-US" dirty="0"/>
              <a:t> Explain to others a concept like adding fractions using real life examples.</a:t>
            </a:r>
          </a:p>
          <a:p>
            <a:pPr lvl="1">
              <a:lnSpc>
                <a:spcPct val="125000"/>
              </a:lnSpc>
              <a:buFont typeface="Wingdings" pitchFamily="2" charset="2"/>
              <a:buChar char="v"/>
              <a:defRPr/>
            </a:pPr>
            <a:r>
              <a:rPr lang="en-US" dirty="0"/>
              <a:t> Act out math problems using various strategies.</a:t>
            </a:r>
          </a:p>
        </p:txBody>
      </p:sp>
      <p:pic>
        <p:nvPicPr>
          <p:cNvPr id="14340" name="Picture 4" descr="C:\Users\HF\AppData\Local\Microsoft\Windows\Temporary Internet Files\Content.IE5\K6BCW3L1\MP900399539[1].jpg"/>
          <p:cNvPicPr>
            <a:picLocks noChangeAspect="1" noChangeArrowheads="1"/>
          </p:cNvPicPr>
          <p:nvPr/>
        </p:nvPicPr>
        <p:blipFill>
          <a:blip r:embed="rId3" cstate="print"/>
          <a:srcRect/>
          <a:stretch>
            <a:fillRect/>
          </a:stretch>
        </p:blipFill>
        <p:spPr bwMode="auto">
          <a:xfrm>
            <a:off x="3048000" y="3828288"/>
            <a:ext cx="3215640" cy="2572512"/>
          </a:xfrm>
          <a:prstGeom prst="roundRect">
            <a:avLst>
              <a:gd name="adj" fmla="val 4167"/>
            </a:avLst>
          </a:prstGeom>
          <a:solidFill>
            <a:srgbClr val="FFFFFF"/>
          </a:solidFill>
          <a:ln w="101600" cap="sq">
            <a:solidFill>
              <a:srgbClr val="292929"/>
            </a:solidFill>
            <a:miter lim="800000"/>
          </a:ln>
          <a:effectLst>
            <a:reflection blurRad="12700" stA="28000" endPos="28000" dist="5000" dir="5400000" sy="-100000" algn="bl" rotWithShape="0"/>
          </a:effectLst>
          <a:scene3d>
            <a:camera prst="perspectiveContrastingLeftFacing"/>
            <a:lightRig rig="threePt" dir="t"/>
          </a:scene3d>
          <a:sp3d>
            <a:bevelT h="38100"/>
            <a:contourClr>
              <a:srgbClr val="C0C0C0"/>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C:\Users\HF\AppData\Local\Microsoft\Windows\Temporary Internet Files\Content.IE5\11S9IF5P\MP900442756[1].jpg"/>
          <p:cNvPicPr>
            <a:picLocks noChangeAspect="1" noChangeArrowheads="1"/>
          </p:cNvPicPr>
          <p:nvPr/>
        </p:nvPicPr>
        <p:blipFill>
          <a:blip r:embed="rId3" cstate="print"/>
          <a:srcRect/>
          <a:stretch>
            <a:fillRect/>
          </a:stretch>
        </p:blipFill>
        <p:spPr bwMode="auto">
          <a:xfrm>
            <a:off x="5638800" y="3886200"/>
            <a:ext cx="3206064" cy="2133600"/>
          </a:xfrm>
          <a:prstGeom prst="roundRect">
            <a:avLst>
              <a:gd name="adj" fmla="val 4167"/>
            </a:avLst>
          </a:prstGeom>
          <a:solidFill>
            <a:srgbClr val="FFFFFF"/>
          </a:solidFill>
          <a:ln w="101600" cap="sq">
            <a:solidFill>
              <a:srgbClr val="292929"/>
            </a:solidFill>
            <a:miter lim="800000"/>
          </a:ln>
          <a:effectLst>
            <a:reflection blurRad="12700" stA="28000" endPos="28000" dist="5000" dir="5400000" sy="-100000" algn="bl" rotWithShape="0"/>
          </a:effectLst>
          <a:scene3d>
            <a:camera prst="perspectiveContrastingLeftFacing"/>
            <a:lightRig rig="threePt" dir="t"/>
          </a:scene3d>
          <a:sp3d>
            <a:bevelT h="38100"/>
            <a:contourClr>
              <a:srgbClr val="C0C0C0"/>
            </a:contourClr>
          </a:sp3d>
        </p:spPr>
      </p:pic>
      <p:sp>
        <p:nvSpPr>
          <p:cNvPr id="26626" name="Rectangle 2"/>
          <p:cNvSpPr>
            <a:spLocks noGrp="1" noChangeArrowheads="1"/>
          </p:cNvSpPr>
          <p:nvPr>
            <p:ph type="title"/>
          </p:nvPr>
        </p:nvSpPr>
        <p:spPr>
          <a:xfrm>
            <a:off x="466725" y="633413"/>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It was a dark and stormy night...</a:t>
            </a:r>
          </a:p>
        </p:txBody>
      </p:sp>
      <p:sp>
        <p:nvSpPr>
          <p:cNvPr id="26627" name="Text Box 3"/>
          <p:cNvSpPr txBox="1">
            <a:spLocks noChangeArrowheads="1"/>
          </p:cNvSpPr>
          <p:nvPr/>
        </p:nvSpPr>
        <p:spPr bwMode="auto">
          <a:xfrm>
            <a:off x="690563" y="1519238"/>
            <a:ext cx="7772400" cy="4616648"/>
          </a:xfrm>
          <a:prstGeom prst="rect">
            <a:avLst/>
          </a:prstGeom>
          <a:noFill/>
          <a:ln w="9525">
            <a:noFill/>
            <a:miter lim="800000"/>
            <a:headEnd/>
            <a:tailEnd/>
          </a:ln>
          <a:effectLst/>
        </p:spPr>
        <p:txBody>
          <a:bodyPr>
            <a:spAutoFit/>
          </a:bodyPr>
          <a:lstStyle/>
          <a:p>
            <a:pPr>
              <a:defRPr/>
            </a:pPr>
            <a:r>
              <a:rPr lang="en-US" sz="2400" b="1" dirty="0">
                <a:effectLst>
                  <a:outerShdw blurRad="38100" dist="38100" dir="2700000" algn="tl">
                    <a:srgbClr val="C0C0C0"/>
                  </a:outerShdw>
                </a:effectLst>
              </a:rPr>
              <a:t>Special Areas</a:t>
            </a:r>
          </a:p>
          <a:p>
            <a:pPr>
              <a:defRPr/>
            </a:pPr>
            <a:endParaRPr lang="en-US" b="1" dirty="0">
              <a:effectLst>
                <a:outerShdw blurRad="38100" dist="38100" dir="2700000" algn="tl">
                  <a:srgbClr val="C0C0C0"/>
                </a:outerShdw>
              </a:effectLst>
            </a:endParaRPr>
          </a:p>
          <a:p>
            <a:pPr>
              <a:buFont typeface="Wingdings" pitchFamily="2" charset="2"/>
              <a:buChar char="v"/>
              <a:defRPr/>
            </a:pPr>
            <a:r>
              <a:rPr lang="en-US" b="1" dirty="0"/>
              <a:t> Health</a:t>
            </a:r>
          </a:p>
          <a:p>
            <a:pPr lvl="1">
              <a:defRPr/>
            </a:pPr>
            <a:r>
              <a:rPr lang="en-US" dirty="0"/>
              <a:t>How do we stay healthy? (Interview doctors, others)</a:t>
            </a:r>
          </a:p>
          <a:p>
            <a:pPr lvl="1">
              <a:defRPr/>
            </a:pPr>
            <a:r>
              <a:rPr lang="en-US" dirty="0"/>
              <a:t>Story from a different point of view, inside the heart, the opinion of the bones PSA about the importance of sleep, tell from the point of view of a sleepy driver, crabby sleepover breakfast, student in school, etc.</a:t>
            </a:r>
          </a:p>
          <a:p>
            <a:pPr>
              <a:buFont typeface="Wingdings" pitchFamily="2" charset="2"/>
              <a:buChar char="v"/>
              <a:defRPr/>
            </a:pPr>
            <a:r>
              <a:rPr lang="en-US" b="1" dirty="0"/>
              <a:t> PE</a:t>
            </a:r>
          </a:p>
          <a:p>
            <a:pPr lvl="1">
              <a:defRPr/>
            </a:pPr>
            <a:r>
              <a:rPr lang="en-US" dirty="0"/>
              <a:t>Fitness, who cares?</a:t>
            </a:r>
          </a:p>
          <a:p>
            <a:pPr lvl="1">
              <a:defRPr/>
            </a:pPr>
            <a:r>
              <a:rPr lang="en-US" dirty="0"/>
              <a:t>History of a sport</a:t>
            </a:r>
          </a:p>
          <a:p>
            <a:pPr lvl="1">
              <a:defRPr/>
            </a:pPr>
            <a:r>
              <a:rPr lang="en-US" dirty="0"/>
              <a:t>Create an</a:t>
            </a:r>
            <a:r>
              <a:rPr lang="en-US" b="1" dirty="0"/>
              <a:t> </a:t>
            </a:r>
            <a:r>
              <a:rPr lang="en-US" dirty="0"/>
              <a:t>ad for the couch potato</a:t>
            </a:r>
          </a:p>
          <a:p>
            <a:pPr>
              <a:buFont typeface="Wingdings" pitchFamily="2" charset="2"/>
              <a:buChar char="v"/>
              <a:defRPr/>
            </a:pPr>
            <a:r>
              <a:rPr lang="en-US" b="1" dirty="0"/>
              <a:t> Art</a:t>
            </a:r>
          </a:p>
          <a:p>
            <a:pPr lvl="1">
              <a:defRPr/>
            </a:pPr>
            <a:r>
              <a:rPr lang="en-US" dirty="0"/>
              <a:t>There are artists everywhere, meet some of our local </a:t>
            </a:r>
            <a:endParaRPr lang="en-US" dirty="0" smtClean="0"/>
          </a:p>
          <a:p>
            <a:pPr lvl="1">
              <a:defRPr/>
            </a:pPr>
            <a:r>
              <a:rPr lang="en-US" dirty="0" smtClean="0"/>
              <a:t>artists</a:t>
            </a:r>
            <a:endParaRPr lang="en-US" dirty="0"/>
          </a:p>
          <a:p>
            <a:pPr lvl="1">
              <a:defRPr/>
            </a:pPr>
            <a:r>
              <a:rPr lang="en-US" dirty="0"/>
              <a:t>Meet the masters</a:t>
            </a:r>
          </a:p>
          <a:p>
            <a:pPr lvl="1">
              <a:defRPr/>
            </a:pPr>
            <a:r>
              <a:rPr lang="en-US" dirty="0"/>
              <a:t>Our artist changed the world because..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81013" y="633413"/>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It was a dark and stormy night...</a:t>
            </a:r>
          </a:p>
        </p:txBody>
      </p:sp>
      <p:sp>
        <p:nvSpPr>
          <p:cNvPr id="27651" name="Text Box 3"/>
          <p:cNvSpPr txBox="1">
            <a:spLocks noChangeArrowheads="1"/>
          </p:cNvSpPr>
          <p:nvPr/>
        </p:nvSpPr>
        <p:spPr bwMode="auto">
          <a:xfrm>
            <a:off x="762000" y="1514475"/>
            <a:ext cx="7772400" cy="4302125"/>
          </a:xfrm>
          <a:prstGeom prst="rect">
            <a:avLst/>
          </a:prstGeom>
          <a:noFill/>
          <a:ln w="9525">
            <a:noFill/>
            <a:miter lim="800000"/>
            <a:headEnd/>
            <a:tailEnd/>
          </a:ln>
          <a:effectLst/>
        </p:spPr>
        <p:txBody>
          <a:bodyPr>
            <a:spAutoFit/>
          </a:bodyPr>
          <a:lstStyle/>
          <a:p>
            <a:pPr>
              <a:defRPr/>
            </a:pPr>
            <a:r>
              <a:rPr lang="en-US" sz="2400" b="1" dirty="0">
                <a:effectLst>
                  <a:outerShdw blurRad="38100" dist="38100" dir="2700000" algn="tl">
                    <a:srgbClr val="C0C0C0"/>
                  </a:outerShdw>
                </a:effectLst>
              </a:rPr>
              <a:t>General Ideas</a:t>
            </a:r>
          </a:p>
          <a:p>
            <a:pPr>
              <a:defRPr/>
            </a:pPr>
            <a:endParaRPr lang="en-US" dirty="0"/>
          </a:p>
          <a:p>
            <a:pPr>
              <a:buFont typeface="Wingdings" pitchFamily="2" charset="2"/>
              <a:buChar char="v"/>
              <a:defRPr/>
            </a:pPr>
            <a:r>
              <a:rPr lang="en-US" b="1" dirty="0"/>
              <a:t> Teachers</a:t>
            </a:r>
          </a:p>
          <a:p>
            <a:pPr lvl="1">
              <a:defRPr/>
            </a:pPr>
            <a:r>
              <a:rPr lang="en-US" dirty="0"/>
              <a:t>Tell stories from the front line</a:t>
            </a:r>
          </a:p>
          <a:p>
            <a:pPr lvl="1">
              <a:defRPr/>
            </a:pPr>
            <a:r>
              <a:rPr lang="en-US" dirty="0"/>
              <a:t>Moments you will never forget</a:t>
            </a:r>
          </a:p>
          <a:p>
            <a:pPr lvl="1">
              <a:defRPr/>
            </a:pPr>
            <a:r>
              <a:rPr lang="en-US" dirty="0"/>
              <a:t>Moments you wish you could forget!</a:t>
            </a:r>
          </a:p>
          <a:p>
            <a:pPr>
              <a:buFont typeface="Wingdings" pitchFamily="2" charset="2"/>
              <a:buChar char="v"/>
              <a:defRPr/>
            </a:pPr>
            <a:r>
              <a:rPr lang="en-US" b="1" dirty="0"/>
              <a:t> Re-enact</a:t>
            </a:r>
          </a:p>
          <a:p>
            <a:pPr lvl="1">
              <a:defRPr/>
            </a:pPr>
            <a:r>
              <a:rPr lang="en-US" dirty="0"/>
              <a:t>A piece of literature</a:t>
            </a:r>
          </a:p>
          <a:p>
            <a:pPr lvl="1">
              <a:defRPr/>
            </a:pPr>
            <a:r>
              <a:rPr lang="en-US" dirty="0"/>
              <a:t>A picture book</a:t>
            </a:r>
          </a:p>
          <a:p>
            <a:pPr lvl="1">
              <a:defRPr/>
            </a:pPr>
            <a:r>
              <a:rPr lang="en-US" dirty="0"/>
              <a:t>An event in history</a:t>
            </a:r>
          </a:p>
          <a:p>
            <a:pPr lvl="1">
              <a:defRPr/>
            </a:pPr>
            <a:r>
              <a:rPr lang="en-US" dirty="0"/>
              <a:t>Abraham Lincoln is more than a statue in Washington, D.C.</a:t>
            </a:r>
          </a:p>
          <a:p>
            <a:pPr lvl="1">
              <a:defRPr/>
            </a:pPr>
            <a:r>
              <a:rPr lang="en-US" dirty="0"/>
              <a:t>Study and debate issues important to students in the class</a:t>
            </a:r>
          </a:p>
          <a:p>
            <a:pPr>
              <a:buFont typeface="Wingdings" pitchFamily="2" charset="2"/>
              <a:buChar char="v"/>
              <a:defRPr/>
            </a:pPr>
            <a:r>
              <a:rPr lang="en-US" b="1" dirty="0"/>
              <a:t> Technology</a:t>
            </a:r>
          </a:p>
          <a:p>
            <a:pPr lvl="1">
              <a:defRPr/>
            </a:pPr>
            <a:r>
              <a:rPr lang="en-US" dirty="0"/>
              <a:t>Gathering accurate information on the Internet</a:t>
            </a:r>
          </a:p>
          <a:p>
            <a:pPr lvl="1">
              <a:defRPr/>
            </a:pPr>
            <a:r>
              <a:rPr lang="en-US" dirty="0"/>
              <a:t>Technology then and now</a:t>
            </a:r>
          </a:p>
        </p:txBody>
      </p:sp>
      <p:pic>
        <p:nvPicPr>
          <p:cNvPr id="16388" name="Picture 4" descr="C:\Users\HF\AppData\Local\Microsoft\Windows\Temporary Internet Files\Content.IE5\1EBXWC3B\MP900390573[1].jpg"/>
          <p:cNvPicPr>
            <a:picLocks noChangeAspect="1" noChangeArrowheads="1"/>
          </p:cNvPicPr>
          <p:nvPr/>
        </p:nvPicPr>
        <p:blipFill>
          <a:blip r:embed="rId3" cstate="print"/>
          <a:srcRect/>
          <a:stretch>
            <a:fillRect/>
          </a:stretch>
        </p:blipFill>
        <p:spPr bwMode="auto">
          <a:xfrm>
            <a:off x="5029200" y="1676400"/>
            <a:ext cx="3657600" cy="2609088"/>
          </a:xfrm>
          <a:prstGeom prst="roundRect">
            <a:avLst>
              <a:gd name="adj" fmla="val 4167"/>
            </a:avLst>
          </a:prstGeom>
          <a:solidFill>
            <a:srgbClr val="FFFFFF"/>
          </a:solidFill>
          <a:ln w="101600" cap="sq">
            <a:solidFill>
              <a:srgbClr val="292929"/>
            </a:solidFill>
            <a:miter lim="800000"/>
          </a:ln>
          <a:effectLst>
            <a:reflection blurRad="12700" stA="28000" endPos="28000" dist="5000" dir="5400000" sy="-100000" algn="bl" rotWithShape="0"/>
          </a:effectLst>
          <a:scene3d>
            <a:camera prst="perspectiveContrastingLeftFacing"/>
            <a:lightRig rig="threePt" dir="t"/>
          </a:scene3d>
          <a:sp3d>
            <a:bevelT h="38100"/>
            <a:contourClr>
              <a:srgbClr val="C0C0C0"/>
            </a:contourClr>
          </a:sp3d>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81013" y="633413"/>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It was a dark and stormy night... </a:t>
            </a:r>
          </a:p>
        </p:txBody>
      </p:sp>
      <p:sp>
        <p:nvSpPr>
          <p:cNvPr id="28675" name="Text Box 3"/>
          <p:cNvSpPr txBox="1">
            <a:spLocks noChangeArrowheads="1"/>
          </p:cNvSpPr>
          <p:nvPr/>
        </p:nvSpPr>
        <p:spPr bwMode="auto">
          <a:xfrm>
            <a:off x="76200" y="1752600"/>
            <a:ext cx="7772400" cy="3475038"/>
          </a:xfrm>
          <a:prstGeom prst="rect">
            <a:avLst/>
          </a:prstGeom>
          <a:noFill/>
          <a:ln w="9525">
            <a:noFill/>
            <a:miter lim="800000"/>
            <a:headEnd/>
            <a:tailEnd/>
          </a:ln>
          <a:effectLst/>
        </p:spPr>
        <p:txBody>
          <a:bodyPr>
            <a:spAutoFit/>
          </a:bodyPr>
          <a:lstStyle/>
          <a:p>
            <a:pPr>
              <a:defRPr/>
            </a:pPr>
            <a:r>
              <a:rPr lang="en-US" sz="2400" b="1" dirty="0">
                <a:effectLst>
                  <a:outerShdw blurRad="38100" dist="38100" dir="2700000" algn="tl">
                    <a:srgbClr val="C0C0C0"/>
                  </a:outerShdw>
                </a:effectLst>
              </a:rPr>
              <a:t>Instead of just images of the students as they graduate…</a:t>
            </a:r>
          </a:p>
          <a:p>
            <a:pPr>
              <a:defRPr/>
            </a:pPr>
            <a:endParaRPr lang="en-US" dirty="0"/>
          </a:p>
          <a:p>
            <a:pPr>
              <a:lnSpc>
                <a:spcPct val="125000"/>
              </a:lnSpc>
              <a:buFont typeface="Wingdings" pitchFamily="2" charset="2"/>
              <a:buChar char="v"/>
              <a:defRPr/>
            </a:pPr>
            <a:r>
              <a:rPr lang="en-US" dirty="0"/>
              <a:t> </a:t>
            </a:r>
            <a:r>
              <a:rPr lang="en-US" b="1" dirty="0"/>
              <a:t>How we have grown…</a:t>
            </a:r>
          </a:p>
          <a:p>
            <a:pPr>
              <a:lnSpc>
                <a:spcPct val="125000"/>
              </a:lnSpc>
              <a:buFont typeface="Wingdings" pitchFamily="2" charset="2"/>
              <a:buChar char="v"/>
              <a:defRPr/>
            </a:pPr>
            <a:r>
              <a:rPr lang="en-US" b="1" dirty="0"/>
              <a:t> Who were the teachers? </a:t>
            </a:r>
          </a:p>
          <a:p>
            <a:pPr>
              <a:lnSpc>
                <a:spcPct val="125000"/>
              </a:lnSpc>
              <a:buFont typeface="Wingdings" pitchFamily="2" charset="2"/>
              <a:buChar char="v"/>
              <a:defRPr/>
            </a:pPr>
            <a:r>
              <a:rPr lang="en-US" b="1" dirty="0"/>
              <a:t> Scan some of the art projects</a:t>
            </a:r>
          </a:p>
          <a:p>
            <a:pPr>
              <a:lnSpc>
                <a:spcPct val="125000"/>
              </a:lnSpc>
              <a:buFont typeface="Wingdings" pitchFamily="2" charset="2"/>
              <a:buChar char="v"/>
              <a:defRPr/>
            </a:pPr>
            <a:r>
              <a:rPr lang="en-US" b="1" dirty="0"/>
              <a:t> Funny things students remember</a:t>
            </a:r>
          </a:p>
          <a:p>
            <a:pPr>
              <a:lnSpc>
                <a:spcPct val="125000"/>
              </a:lnSpc>
              <a:buFont typeface="Wingdings" pitchFamily="2" charset="2"/>
              <a:buChar char="v"/>
              <a:defRPr/>
            </a:pPr>
            <a:r>
              <a:rPr lang="en-US" b="1" dirty="0"/>
              <a:t> How the building changed</a:t>
            </a:r>
          </a:p>
          <a:p>
            <a:pPr>
              <a:lnSpc>
                <a:spcPct val="125000"/>
              </a:lnSpc>
              <a:buFont typeface="Wingdings" pitchFamily="2" charset="2"/>
              <a:buChar char="v"/>
              <a:defRPr/>
            </a:pPr>
            <a:r>
              <a:rPr lang="en-US" b="1" dirty="0"/>
              <a:t> How has the world changed?</a:t>
            </a:r>
          </a:p>
          <a:p>
            <a:pPr>
              <a:lnSpc>
                <a:spcPct val="125000"/>
              </a:lnSpc>
              <a:buFont typeface="Wingdings" pitchFamily="2" charset="2"/>
              <a:buChar char="v"/>
              <a:defRPr/>
            </a:pPr>
            <a:r>
              <a:rPr lang="en-US" b="1" dirty="0"/>
              <a:t> New products or changes</a:t>
            </a:r>
          </a:p>
          <a:p>
            <a:pPr>
              <a:lnSpc>
                <a:spcPct val="125000"/>
              </a:lnSpc>
              <a:buFont typeface="Wingdings" pitchFamily="2" charset="2"/>
              <a:buChar char="v"/>
              <a:defRPr/>
            </a:pPr>
            <a:r>
              <a:rPr lang="en-US" b="1" dirty="0"/>
              <a:t> Interview where we hope to go</a:t>
            </a:r>
          </a:p>
        </p:txBody>
      </p:sp>
      <p:pic>
        <p:nvPicPr>
          <p:cNvPr id="17412" name="Picture 4" descr="C:\Users\HF\AppData\Local\Microsoft\Windows\Temporary Internet Files\Content.IE5\11S9IF5P\MP900448534[1].jpg"/>
          <p:cNvPicPr>
            <a:picLocks noChangeAspect="1" noChangeArrowheads="1"/>
          </p:cNvPicPr>
          <p:nvPr/>
        </p:nvPicPr>
        <p:blipFill>
          <a:blip r:embed="rId3" cstate="print"/>
          <a:srcRect/>
          <a:stretch>
            <a:fillRect/>
          </a:stretch>
        </p:blipFill>
        <p:spPr bwMode="auto">
          <a:xfrm>
            <a:off x="4343400" y="2514600"/>
            <a:ext cx="1574800" cy="2362200"/>
          </a:xfrm>
          <a:prstGeom prst="roundRect">
            <a:avLst>
              <a:gd name="adj" fmla="val 4167"/>
            </a:avLst>
          </a:prstGeom>
          <a:solidFill>
            <a:srgbClr val="FFFFFF"/>
          </a:solidFill>
          <a:ln w="101600" cap="sq">
            <a:solidFill>
              <a:srgbClr val="292929"/>
            </a:solidFill>
            <a:miter lim="800000"/>
          </a:ln>
          <a:effectLst>
            <a:reflection blurRad="12700" stA="28000" endPos="28000" dist="5000" dir="5400000" sy="-100000" algn="bl" rotWithShape="0"/>
          </a:effectLst>
          <a:scene3d>
            <a:camera prst="perspectiveContrastingLeftFacing"/>
            <a:lightRig rig="threePt" dir="t"/>
          </a:scene3d>
          <a:sp3d>
            <a:bevelT h="38100"/>
            <a:contourClr>
              <a:srgbClr val="C0C0C0"/>
            </a:contourClr>
          </a:sp3d>
        </p:spPr>
      </p:pic>
      <p:pic>
        <p:nvPicPr>
          <p:cNvPr id="17414" name="Picture 6" descr="C:\Users\HF\AppData\Local\Microsoft\Windows\Temporary Internet Files\Content.IE5\1EBXWC3B\MP900411744[1].jpg"/>
          <p:cNvPicPr>
            <a:picLocks noChangeAspect="1" noChangeArrowheads="1"/>
          </p:cNvPicPr>
          <p:nvPr/>
        </p:nvPicPr>
        <p:blipFill>
          <a:blip r:embed="rId4" cstate="print"/>
          <a:srcRect/>
          <a:stretch>
            <a:fillRect/>
          </a:stretch>
        </p:blipFill>
        <p:spPr bwMode="auto">
          <a:xfrm>
            <a:off x="5866582" y="2895600"/>
            <a:ext cx="1677218" cy="2514600"/>
          </a:xfrm>
          <a:prstGeom prst="roundRect">
            <a:avLst>
              <a:gd name="adj" fmla="val 4167"/>
            </a:avLst>
          </a:prstGeom>
          <a:solidFill>
            <a:srgbClr val="FFFFFF"/>
          </a:solidFill>
          <a:ln w="101600" cap="sq">
            <a:solidFill>
              <a:srgbClr val="292929"/>
            </a:solidFill>
            <a:miter lim="800000"/>
          </a:ln>
          <a:effectLst>
            <a:reflection blurRad="12700" stA="28000" endPos="28000" dist="5000" dir="5400000" sy="-100000" algn="bl" rotWithShape="0"/>
          </a:effectLst>
          <a:scene3d>
            <a:camera prst="perspectiveContrastingLeftFacing"/>
            <a:lightRig rig="threePt" dir="t"/>
          </a:scene3d>
          <a:sp3d>
            <a:bevelT h="38100"/>
            <a:contourClr>
              <a:srgbClr val="C0C0C0"/>
            </a:contourClr>
          </a:sp3d>
        </p:spPr>
      </p:pic>
      <p:pic>
        <p:nvPicPr>
          <p:cNvPr id="17416" name="Picture 8" descr="C:\Users\HF\AppData\Local\Microsoft\Windows\Temporary Internet Files\Content.IE5\4JANC5RF\MP900402621[1].jpg"/>
          <p:cNvPicPr>
            <a:picLocks noChangeAspect="1" noChangeArrowheads="1"/>
          </p:cNvPicPr>
          <p:nvPr/>
        </p:nvPicPr>
        <p:blipFill>
          <a:blip r:embed="rId5" cstate="print"/>
          <a:srcRect/>
          <a:stretch>
            <a:fillRect/>
          </a:stretch>
        </p:blipFill>
        <p:spPr bwMode="auto">
          <a:xfrm>
            <a:off x="7429500" y="3352800"/>
            <a:ext cx="1714500" cy="2438400"/>
          </a:xfrm>
          <a:prstGeom prst="roundRect">
            <a:avLst>
              <a:gd name="adj" fmla="val 4167"/>
            </a:avLst>
          </a:prstGeom>
          <a:solidFill>
            <a:srgbClr val="FFFFFF"/>
          </a:solidFill>
          <a:ln w="101600" cap="sq">
            <a:solidFill>
              <a:srgbClr val="292929"/>
            </a:solidFill>
            <a:miter lim="800000"/>
          </a:ln>
          <a:effectLst>
            <a:reflection blurRad="12700" stA="28000" endPos="28000" dist="5000" dir="5400000" sy="-100000" algn="bl" rotWithShape="0"/>
          </a:effectLst>
          <a:scene3d>
            <a:camera prst="perspectiveContrastingLeftFacing"/>
            <a:lightRig rig="threePt" dir="t"/>
          </a:scene3d>
          <a:sp3d>
            <a:bevelT h="38100"/>
            <a:contourClr>
              <a:srgbClr val="C0C0C0"/>
            </a:contour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81013" y="633413"/>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It was a dark and stormy night... </a:t>
            </a:r>
          </a:p>
        </p:txBody>
      </p:sp>
      <p:sp>
        <p:nvSpPr>
          <p:cNvPr id="29699" name="Text Box 3"/>
          <p:cNvSpPr txBox="1">
            <a:spLocks noChangeArrowheads="1"/>
          </p:cNvSpPr>
          <p:nvPr/>
        </p:nvSpPr>
        <p:spPr bwMode="auto">
          <a:xfrm>
            <a:off x="457200" y="1752600"/>
            <a:ext cx="8382000" cy="4062651"/>
          </a:xfrm>
          <a:prstGeom prst="rect">
            <a:avLst/>
          </a:prstGeom>
          <a:noFill/>
          <a:ln w="9525">
            <a:noFill/>
            <a:miter lim="800000"/>
            <a:headEnd/>
            <a:tailEnd/>
          </a:ln>
          <a:effectLst/>
        </p:spPr>
        <p:txBody>
          <a:bodyPr wrap="square">
            <a:spAutoFit/>
          </a:bodyPr>
          <a:lstStyle/>
          <a:p>
            <a:pPr>
              <a:defRPr/>
            </a:pPr>
            <a:r>
              <a:rPr lang="en-US" sz="2400" b="1" dirty="0">
                <a:effectLst>
                  <a:outerShdw blurRad="38100" dist="38100" dir="2700000" algn="tl">
                    <a:srgbClr val="C0C0C0"/>
                  </a:outerShdw>
                </a:effectLst>
              </a:rPr>
              <a:t>Tools</a:t>
            </a:r>
          </a:p>
          <a:p>
            <a:pPr>
              <a:defRPr/>
            </a:pPr>
            <a:endParaRPr lang="en-US" dirty="0"/>
          </a:p>
          <a:p>
            <a:pPr>
              <a:buFont typeface="Wingdings" pitchFamily="2" charset="2"/>
              <a:buChar char="v"/>
              <a:defRPr/>
            </a:pPr>
            <a:r>
              <a:rPr lang="en-US" b="1" dirty="0"/>
              <a:t> </a:t>
            </a:r>
            <a:r>
              <a:rPr lang="en-US" sz="2400" b="1" dirty="0"/>
              <a:t>Hardware</a:t>
            </a:r>
          </a:p>
          <a:p>
            <a:pPr lvl="1">
              <a:buFont typeface="Wingdings" pitchFamily="2" charset="2"/>
              <a:buNone/>
              <a:defRPr/>
            </a:pPr>
            <a:r>
              <a:rPr lang="en-US" sz="2400" dirty="0"/>
              <a:t>Digital Camera </a:t>
            </a:r>
            <a:r>
              <a:rPr lang="en-US" sz="2400" dirty="0">
                <a:cs typeface="Times New Roman" pitchFamily="18" charset="0"/>
                <a:sym typeface="Wingdings" pitchFamily="2" charset="2"/>
              </a:rPr>
              <a:t> ~  </a:t>
            </a:r>
            <a:r>
              <a:rPr lang="en-US" sz="2400" dirty="0"/>
              <a:t>Digital Video Camera   ~   Scanner</a:t>
            </a:r>
            <a:br>
              <a:rPr lang="en-US" sz="2400" dirty="0"/>
            </a:br>
            <a:endParaRPr lang="en-US" sz="2400" dirty="0"/>
          </a:p>
          <a:p>
            <a:pPr>
              <a:buFont typeface="Wingdings" pitchFamily="2" charset="2"/>
              <a:buChar char="v"/>
              <a:defRPr/>
            </a:pPr>
            <a:r>
              <a:rPr lang="en-US" sz="2400" b="1" dirty="0"/>
              <a:t>Software/Internet </a:t>
            </a:r>
          </a:p>
          <a:p>
            <a:pPr lvl="1">
              <a:buFont typeface="Wingdings" pitchFamily="2" charset="2"/>
              <a:buNone/>
              <a:defRPr/>
            </a:pPr>
            <a:r>
              <a:rPr lang="en-US" sz="2400" dirty="0"/>
              <a:t>Audacity   ~   </a:t>
            </a:r>
            <a:r>
              <a:rPr lang="en-US" sz="2400" dirty="0" err="1"/>
              <a:t>MovieMaker</a:t>
            </a:r>
            <a:r>
              <a:rPr lang="en-US" sz="2400" dirty="0"/>
              <a:t> 2   ~   </a:t>
            </a:r>
            <a:r>
              <a:rPr lang="en-US" sz="2400" dirty="0" err="1"/>
              <a:t>PhotoStory</a:t>
            </a:r>
            <a:r>
              <a:rPr lang="en-US" sz="2400" dirty="0"/>
              <a:t> 3   ~   </a:t>
            </a:r>
            <a:r>
              <a:rPr lang="en-US" sz="2400" dirty="0" err="1"/>
              <a:t>ImageBlender</a:t>
            </a:r>
            <a:r>
              <a:rPr lang="en-US" sz="2400" dirty="0"/>
              <a:t> 3</a:t>
            </a:r>
          </a:p>
          <a:p>
            <a:pPr lvl="1">
              <a:buFont typeface="Wingdings" pitchFamily="2" charset="2"/>
              <a:buNone/>
              <a:defRPr/>
            </a:pPr>
            <a:endParaRPr lang="en-US" sz="2400" dirty="0"/>
          </a:p>
          <a:p>
            <a:pPr>
              <a:buFont typeface="Wingdings" pitchFamily="2" charset="2"/>
              <a:buChar char="v"/>
              <a:defRPr/>
            </a:pPr>
            <a:r>
              <a:rPr lang="en-US" sz="2400" b="1" dirty="0" err="1"/>
              <a:t>Webware</a:t>
            </a:r>
            <a:r>
              <a:rPr lang="en-US" sz="2400" b="1" dirty="0"/>
              <a:t> </a:t>
            </a:r>
          </a:p>
          <a:p>
            <a:pPr lvl="1">
              <a:buFont typeface="Wingdings" pitchFamily="2" charset="2"/>
              <a:buNone/>
              <a:defRPr/>
            </a:pPr>
            <a:r>
              <a:rPr lang="en-US" sz="2400" dirty="0"/>
              <a:t>unitedstreaming.com   ~   </a:t>
            </a:r>
            <a:r>
              <a:rPr lang="en-US" sz="2400" dirty="0" err="1"/>
              <a:t>digitales.us</a:t>
            </a:r>
            <a:r>
              <a:rPr lang="en-US" sz="2400" dirty="0"/>
              <a:t> </a:t>
            </a:r>
            <a:endParaRPr lang="en-US" sz="12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85775" y="652463"/>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...and they lived happily ever after. </a:t>
            </a:r>
          </a:p>
        </p:txBody>
      </p:sp>
      <p:sp>
        <p:nvSpPr>
          <p:cNvPr id="19459" name="Text Box 3"/>
          <p:cNvSpPr txBox="1">
            <a:spLocks noChangeArrowheads="1"/>
          </p:cNvSpPr>
          <p:nvPr/>
        </p:nvSpPr>
        <p:spPr bwMode="auto">
          <a:xfrm>
            <a:off x="609600" y="1752600"/>
            <a:ext cx="7924800" cy="3752850"/>
          </a:xfrm>
          <a:prstGeom prst="rect">
            <a:avLst/>
          </a:prstGeom>
          <a:noFill/>
          <a:ln w="9525">
            <a:noFill/>
            <a:miter lim="800000"/>
            <a:headEnd/>
            <a:tailEnd/>
          </a:ln>
          <a:effectLst/>
        </p:spPr>
        <p:txBody>
          <a:bodyPr>
            <a:spAutoFit/>
          </a:bodyPr>
          <a:lstStyle/>
          <a:p>
            <a:pPr>
              <a:defRPr/>
            </a:pPr>
            <a:r>
              <a:rPr lang="en-US" sz="2400" b="1" dirty="0">
                <a:effectLst>
                  <a:outerShdw blurRad="38100" dist="38100" dir="2700000" algn="tl">
                    <a:srgbClr val="C0C0C0"/>
                  </a:outerShdw>
                </a:effectLst>
              </a:rPr>
              <a:t>Delivery</a:t>
            </a:r>
            <a:br>
              <a:rPr lang="en-US" sz="2400" b="1" dirty="0">
                <a:effectLst>
                  <a:outerShdw blurRad="38100" dist="38100" dir="2700000" algn="tl">
                    <a:srgbClr val="C0C0C0"/>
                  </a:outerShdw>
                </a:effectLst>
              </a:rPr>
            </a:br>
            <a:r>
              <a:rPr lang="en-US" dirty="0"/>
              <a:t>Once you have created your story how do you share it with the world, or at least the people in your school.</a:t>
            </a:r>
          </a:p>
          <a:p>
            <a:pPr>
              <a:defRPr/>
            </a:pPr>
            <a:endParaRPr lang="en-US" b="1" dirty="0"/>
          </a:p>
          <a:p>
            <a:pPr>
              <a:buFont typeface="Wingdings" pitchFamily="2" charset="2"/>
              <a:buChar char="v"/>
              <a:defRPr/>
            </a:pPr>
            <a:r>
              <a:rPr lang="en-US" b="1" dirty="0"/>
              <a:t> CD-ROM (700 MB)</a:t>
            </a:r>
            <a:br>
              <a:rPr lang="en-US" b="1" dirty="0"/>
            </a:br>
            <a:endParaRPr lang="en-US" b="1" dirty="0"/>
          </a:p>
          <a:p>
            <a:pPr>
              <a:buFont typeface="Wingdings" pitchFamily="2" charset="2"/>
              <a:buChar char="v"/>
              <a:defRPr/>
            </a:pPr>
            <a:r>
              <a:rPr lang="en-US" b="1" dirty="0"/>
              <a:t> DVD (1.4+ Gig)</a:t>
            </a:r>
          </a:p>
          <a:p>
            <a:pPr lvl="1">
              <a:buFont typeface="Wingdings" pitchFamily="2" charset="2"/>
              <a:buNone/>
              <a:defRPr/>
            </a:pPr>
            <a:endParaRPr lang="en-US" b="1" dirty="0"/>
          </a:p>
          <a:p>
            <a:pPr>
              <a:buFont typeface="Wingdings" pitchFamily="2" charset="2"/>
              <a:buChar char="v"/>
              <a:defRPr/>
            </a:pPr>
            <a:r>
              <a:rPr lang="en-US" b="1" dirty="0"/>
              <a:t> World Wide Web</a:t>
            </a:r>
            <a:br>
              <a:rPr lang="en-US" b="1" dirty="0"/>
            </a:br>
            <a:endParaRPr lang="en-US" b="1" dirty="0"/>
          </a:p>
          <a:p>
            <a:pPr>
              <a:buFont typeface="Wingdings" pitchFamily="2" charset="2"/>
              <a:buChar char="v"/>
              <a:defRPr/>
            </a:pPr>
            <a:r>
              <a:rPr lang="en-US" b="1" dirty="0"/>
              <a:t>District’s Network or Intranet</a:t>
            </a:r>
          </a:p>
          <a:p>
            <a:pPr lvl="1">
              <a:buFont typeface="Wingdings" pitchFamily="2" charset="2"/>
              <a:buNone/>
              <a:defRPr/>
            </a:pPr>
            <a:endParaRPr lang="en-US" dirty="0"/>
          </a:p>
          <a:p>
            <a:pPr lvl="1">
              <a:buFont typeface="Wingdings" pitchFamily="2" charset="2"/>
              <a:buNone/>
              <a:defRPr/>
            </a:pP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accent1"/>
                </a:solidFill>
                <a:effectLst>
                  <a:outerShdw blurRad="38100" dist="38100" dir="2700000" algn="tl">
                    <a:srgbClr val="C0C0C0"/>
                  </a:outerShdw>
                </a:effectLst>
              </a:rPr>
              <a:t>RESOURCES</a:t>
            </a:r>
          </a:p>
        </p:txBody>
      </p:sp>
      <p:sp>
        <p:nvSpPr>
          <p:cNvPr id="3" name="TextBox 2"/>
          <p:cNvSpPr txBox="1"/>
          <p:nvPr/>
        </p:nvSpPr>
        <p:spPr>
          <a:xfrm>
            <a:off x="533400" y="1524000"/>
            <a:ext cx="8153400" cy="830997"/>
          </a:xfrm>
          <a:prstGeom prst="rect">
            <a:avLst/>
          </a:prstGeom>
          <a:noFill/>
        </p:spPr>
        <p:txBody>
          <a:bodyPr wrap="square" rtlCol="0">
            <a:spAutoFit/>
          </a:bodyPr>
          <a:lstStyle/>
          <a:p>
            <a:pPr>
              <a:buFont typeface="Arial" pitchFamily="34" charset="0"/>
              <a:buChar char="•"/>
            </a:pPr>
            <a:r>
              <a:rPr lang="en-US" sz="2400" dirty="0" smtClean="0">
                <a:hlinkClick r:id="rId3"/>
              </a:rPr>
              <a:t>http://www.dtc.scott.k12.ky.us/technology/digitalstorytelling/</a:t>
            </a:r>
          </a:p>
          <a:p>
            <a:r>
              <a:rPr lang="en-US" sz="2400" dirty="0" smtClean="0">
                <a:hlinkClick r:id="rId3"/>
              </a:rPr>
              <a:t>studentstories.html</a:t>
            </a:r>
            <a:endParaRPr lang="en-US" sz="2400" dirty="0"/>
          </a:p>
        </p:txBody>
      </p:sp>
      <p:sp>
        <p:nvSpPr>
          <p:cNvPr id="4" name="TextBox 3"/>
          <p:cNvSpPr txBox="1"/>
          <p:nvPr/>
        </p:nvSpPr>
        <p:spPr>
          <a:xfrm>
            <a:off x="533400" y="2662535"/>
            <a:ext cx="8915400" cy="461665"/>
          </a:xfrm>
          <a:prstGeom prst="rect">
            <a:avLst/>
          </a:prstGeom>
          <a:noFill/>
        </p:spPr>
        <p:txBody>
          <a:bodyPr wrap="square" rtlCol="0">
            <a:spAutoFit/>
          </a:bodyPr>
          <a:lstStyle/>
          <a:p>
            <a:pPr>
              <a:buFont typeface="Arial" pitchFamily="34" charset="0"/>
              <a:buChar char="•"/>
            </a:pPr>
            <a:r>
              <a:rPr lang="en-US" sz="2400" dirty="0" smtClean="0">
                <a:hlinkClick r:id="rId4"/>
              </a:rPr>
              <a:t>http://digitalstorytelling.coe.uh.edu/</a:t>
            </a:r>
            <a:endParaRPr lang="en-US" sz="2400" dirty="0"/>
          </a:p>
        </p:txBody>
      </p:sp>
      <p:sp>
        <p:nvSpPr>
          <p:cNvPr id="5" name="TextBox 4"/>
          <p:cNvSpPr txBox="1"/>
          <p:nvPr/>
        </p:nvSpPr>
        <p:spPr>
          <a:xfrm>
            <a:off x="533400" y="3352800"/>
            <a:ext cx="8153400" cy="461665"/>
          </a:xfrm>
          <a:prstGeom prst="rect">
            <a:avLst/>
          </a:prstGeom>
          <a:noFill/>
        </p:spPr>
        <p:txBody>
          <a:bodyPr wrap="square" rtlCol="0">
            <a:spAutoFit/>
          </a:bodyPr>
          <a:lstStyle/>
          <a:p>
            <a:pPr>
              <a:buFont typeface="Arial" pitchFamily="34" charset="0"/>
              <a:buChar char="•"/>
            </a:pPr>
            <a:r>
              <a:rPr lang="en-US" sz="2400" dirty="0" smtClean="0">
                <a:hlinkClick r:id="rId5"/>
              </a:rPr>
              <a:t>http://www.storycenter.org/stories/</a:t>
            </a:r>
            <a:endParaRPr lang="en-US" sz="2400" dirty="0"/>
          </a:p>
        </p:txBody>
      </p:sp>
      <p:sp>
        <p:nvSpPr>
          <p:cNvPr id="6" name="TextBox 5"/>
          <p:cNvSpPr txBox="1"/>
          <p:nvPr/>
        </p:nvSpPr>
        <p:spPr>
          <a:xfrm>
            <a:off x="533400" y="4191000"/>
            <a:ext cx="8153400" cy="461665"/>
          </a:xfrm>
          <a:prstGeom prst="rect">
            <a:avLst/>
          </a:prstGeom>
          <a:noFill/>
        </p:spPr>
        <p:txBody>
          <a:bodyPr wrap="square" rtlCol="0">
            <a:spAutoFit/>
          </a:bodyPr>
          <a:lstStyle/>
          <a:p>
            <a:pPr>
              <a:buFont typeface="Arial" pitchFamily="34" charset="0"/>
              <a:buChar char="•"/>
            </a:pPr>
            <a:r>
              <a:rPr lang="en-US" sz="2400" dirty="0" smtClean="0">
                <a:hlinkClick r:id="rId6"/>
              </a:rPr>
              <a:t>http://www.techteachers.com/digstory/examples.htm</a:t>
            </a:r>
            <a:endParaRPr 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lgn="l" eaLnBrk="1" hangingPunct="1">
              <a:defRPr/>
            </a:pPr>
            <a:r>
              <a:rPr lang="en-US" sz="4000" dirty="0" smtClean="0">
                <a:solidFill>
                  <a:schemeClr val="accent1"/>
                </a:solidFill>
                <a:effectLst>
                  <a:outerShdw blurRad="38100" dist="38100" dir="2700000" algn="tl">
                    <a:srgbClr val="C0C0C0"/>
                  </a:outerShdw>
                </a:effectLst>
              </a:rPr>
              <a:t>The End</a:t>
            </a:r>
          </a:p>
        </p:txBody>
      </p:sp>
      <p:grpSp>
        <p:nvGrpSpPr>
          <p:cNvPr id="4" name="Group 76"/>
          <p:cNvGrpSpPr/>
          <p:nvPr/>
        </p:nvGrpSpPr>
        <p:grpSpPr>
          <a:xfrm>
            <a:off x="1066800" y="1981200"/>
            <a:ext cx="7362497" cy="3231931"/>
            <a:chOff x="890752" y="1813035"/>
            <a:chExt cx="7362497" cy="3231931"/>
          </a:xfrm>
          <a:scene3d>
            <a:camera prst="perspectiveRight"/>
            <a:lightRig rig="threePt" dir="t"/>
          </a:scene3d>
        </p:grpSpPr>
        <p:sp>
          <p:nvSpPr>
            <p:cNvPr id="5" name="Rounded Rectangle 4"/>
            <p:cNvSpPr/>
            <p:nvPr/>
          </p:nvSpPr>
          <p:spPr>
            <a:xfrm>
              <a:off x="1044802" y="1992332"/>
              <a:ext cx="7014066" cy="2849464"/>
            </a:xfrm>
            <a:prstGeom prst="roundRect">
              <a:avLst>
                <a:gd name="adj" fmla="val 8310"/>
              </a:avLst>
            </a:prstGeom>
            <a:gradFill flip="none" rotWithShape="1">
              <a:gsLst>
                <a:gs pos="0">
                  <a:schemeClr val="bg1"/>
                </a:gs>
                <a:gs pos="100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0" b="1" dirty="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Franklin Gothic Medium" pitchFamily="34" charset="0"/>
              </a:endParaRPr>
            </a:p>
          </p:txBody>
        </p:sp>
        <p:cxnSp>
          <p:nvCxnSpPr>
            <p:cNvPr id="6" name="Straight Connector 5"/>
            <p:cNvCxnSpPr/>
            <p:nvPr/>
          </p:nvCxnSpPr>
          <p:spPr>
            <a:xfrm>
              <a:off x="1034231" y="2280722"/>
              <a:ext cx="7014066" cy="1523"/>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890752" y="1813035"/>
              <a:ext cx="7362497" cy="3231931"/>
            </a:xfrm>
            <a:prstGeom prst="roundRect">
              <a:avLst>
                <a:gd name="adj" fmla="val 8932"/>
              </a:avLst>
            </a:prstGeom>
            <a:noFill/>
            <a:ln w="127000" cap="rnd" cmpd="sng">
              <a:solidFill>
                <a:schemeClr val="bg1"/>
              </a:solidFill>
              <a:prstDash val="sysDot"/>
            </a:ln>
            <a:effectLst>
              <a:glow rad="139700">
                <a:srgbClr val="FFC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8" name="Straight Connector 7"/>
            <p:cNvCxnSpPr/>
            <p:nvPr/>
          </p:nvCxnSpPr>
          <p:spPr>
            <a:xfrm>
              <a:off x="1034231" y="2602455"/>
              <a:ext cx="7014066" cy="1523"/>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034231" y="2924188"/>
              <a:ext cx="7014066" cy="1523"/>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034231" y="3245921"/>
              <a:ext cx="7014066" cy="1523"/>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034231" y="3567654"/>
              <a:ext cx="7014066" cy="1523"/>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034231" y="3889387"/>
              <a:ext cx="7014066" cy="1523"/>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034231" y="4211120"/>
              <a:ext cx="7014066" cy="1523"/>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034231" y="4532853"/>
              <a:ext cx="7014066" cy="1523"/>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064967" y="2003100"/>
              <a:ext cx="7014066" cy="28494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5300"/>
                </a:lnSpc>
              </a:pPr>
              <a:r>
                <a:rPr lang="en-US" sz="3600" b="1" dirty="0" smtClean="0">
                  <a:ln w="17780" cmpd="sng">
                    <a:noFill/>
                    <a:prstDash val="solid"/>
                    <a:miter lim="800000"/>
                  </a:ln>
                  <a:solidFill>
                    <a:schemeClr val="tx1"/>
                  </a:solidFill>
                  <a:effectLst>
                    <a:outerShdw blurRad="63500" sx="102000" sy="102000" algn="ctr" rotWithShape="0">
                      <a:prstClr val="black">
                        <a:alpha val="40000"/>
                      </a:prstClr>
                    </a:outerShdw>
                  </a:effectLst>
                  <a:latin typeface="Franklin Gothic Medium" pitchFamily="34" charset="0"/>
                </a:rPr>
                <a:t>stacey.peters@piggotths.k12.ar.us</a:t>
              </a:r>
              <a:endParaRPr lang="en-US" sz="3600" b="1" dirty="0">
                <a:ln w="17780" cmpd="sng">
                  <a:noFill/>
                  <a:prstDash val="solid"/>
                  <a:miter lim="800000"/>
                </a:ln>
                <a:solidFill>
                  <a:schemeClr val="tx1"/>
                </a:solidFill>
                <a:effectLst>
                  <a:outerShdw blurRad="63500" sx="102000" sy="102000" algn="ctr" rotWithShape="0">
                    <a:prstClr val="black">
                      <a:alpha val="40000"/>
                    </a:prstClr>
                  </a:outerShdw>
                </a:effectLst>
                <a:latin typeface="Franklin Gothic Medium" pitchFamily="34" charset="0"/>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85775" y="609600"/>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Once upon a time…</a:t>
            </a:r>
          </a:p>
        </p:txBody>
      </p:sp>
      <p:sp>
        <p:nvSpPr>
          <p:cNvPr id="5123" name="Text Box 3"/>
          <p:cNvSpPr txBox="1">
            <a:spLocks noChangeArrowheads="1"/>
          </p:cNvSpPr>
          <p:nvPr/>
        </p:nvSpPr>
        <p:spPr bwMode="auto">
          <a:xfrm>
            <a:off x="685800" y="1828800"/>
            <a:ext cx="7924800" cy="3081338"/>
          </a:xfrm>
          <a:prstGeom prst="rect">
            <a:avLst/>
          </a:prstGeom>
          <a:noFill/>
          <a:ln w="9525">
            <a:noFill/>
            <a:miter lim="800000"/>
            <a:headEnd/>
            <a:tailEnd/>
          </a:ln>
        </p:spPr>
        <p:txBody>
          <a:bodyPr>
            <a:spAutoFit/>
          </a:bodyPr>
          <a:lstStyle/>
          <a:p>
            <a:pPr eaLnBrk="1" hangingPunct="1"/>
            <a:r>
              <a:rPr lang="en-US" sz="2800" dirty="0">
                <a:solidFill>
                  <a:schemeClr val="tx1">
                    <a:lumMod val="95000"/>
                  </a:schemeClr>
                </a:solidFill>
              </a:rPr>
              <a:t>Digital Storytelling is the blending of the age-old art of storytelling and the power of new technology that is easy to learn and use. Stories have been used throughout history and by all cultures to pass on important knowledge. However…</a:t>
            </a:r>
          </a:p>
          <a:p>
            <a:pPr eaLnBrk="1" hangingPunct="1"/>
            <a:endParaRPr lang="en-US" sz="2800" b="1" dirty="0">
              <a:solidFill>
                <a:schemeClr val="tx1">
                  <a:lumMod val="95000"/>
                </a:schemeClr>
              </a:solidFill>
            </a:endParaRPr>
          </a:p>
          <a:p>
            <a:pPr eaLnBrk="1" hangingPunct="1"/>
            <a:r>
              <a:rPr lang="en-US" sz="2800" b="1" dirty="0">
                <a:solidFill>
                  <a:schemeClr val="tx1">
                    <a:lumMod val="95000"/>
                  </a:schemeClr>
                </a:solidFill>
              </a:rPr>
              <a:t>Who are the storytellers for today's children?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85775" y="609600"/>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Today’s</a:t>
            </a:r>
            <a:r>
              <a:rPr lang="en-US" sz="4000" dirty="0" smtClean="0">
                <a:solidFill>
                  <a:schemeClr val="accent1"/>
                </a:solidFill>
              </a:rPr>
              <a:t> </a:t>
            </a:r>
            <a:r>
              <a:rPr lang="en-US" sz="4000" dirty="0" smtClean="0">
                <a:solidFill>
                  <a:schemeClr val="accent1"/>
                </a:solidFill>
                <a:effectLst>
                  <a:outerShdw blurRad="38100" dist="38100" dir="2700000" algn="tl">
                    <a:srgbClr val="C0C0C0"/>
                  </a:outerShdw>
                </a:effectLst>
              </a:rPr>
              <a:t>Storytellers</a:t>
            </a:r>
          </a:p>
        </p:txBody>
      </p:sp>
      <p:pic>
        <p:nvPicPr>
          <p:cNvPr id="8" name="Picture 7" descr="14067791_imagedisplay.jpg"/>
          <p:cNvPicPr>
            <a:picLocks noChangeAspect="1"/>
          </p:cNvPicPr>
          <p:nvPr/>
        </p:nvPicPr>
        <p:blipFill>
          <a:blip r:embed="rId3" cstate="print"/>
          <a:stretch>
            <a:fillRect/>
          </a:stretch>
        </p:blipFill>
        <p:spPr>
          <a:xfrm>
            <a:off x="640659" y="2552989"/>
            <a:ext cx="2331141" cy="2331141"/>
          </a:xfrm>
          <a:prstGeom prst="rect">
            <a:avLst/>
          </a:prstGeom>
          <a:ln w="101600" cap="sq">
            <a:solidFill>
              <a:schemeClr val="tx1">
                <a:lumMod val="75000"/>
                <a:lumOff val="25000"/>
              </a:schemeClr>
            </a:solidFill>
            <a:bevel/>
          </a:ln>
          <a:effectLst>
            <a:outerShdw blurRad="76200" dir="660000" sy="23000" kx="-1200000" algn="bl" rotWithShape="0">
              <a:prstClr val="black">
                <a:alpha val="20000"/>
              </a:prstClr>
            </a:outerShdw>
          </a:effectLst>
          <a:scene3d>
            <a:camera prst="perspectiveHeroicExtremeRightFacing"/>
            <a:lightRig rig="threePt" dir="t"/>
          </a:scene3d>
          <a:sp3d extrusionH="152400">
            <a:bevelT w="101600" prst="relaxedInset"/>
            <a:extrusionClr>
              <a:schemeClr val="tx1">
                <a:lumMod val="75000"/>
                <a:lumOff val="25000"/>
              </a:schemeClr>
            </a:extrusionClr>
          </a:sp3d>
        </p:spPr>
      </p:pic>
      <p:pic>
        <p:nvPicPr>
          <p:cNvPr id="9" name="Picture 8" descr="15137733_forest.jpg"/>
          <p:cNvPicPr>
            <a:picLocks noChangeAspect="1"/>
          </p:cNvPicPr>
          <p:nvPr/>
        </p:nvPicPr>
        <p:blipFill>
          <a:blip r:embed="rId4" cstate="print"/>
          <a:stretch>
            <a:fillRect/>
          </a:stretch>
        </p:blipFill>
        <p:spPr>
          <a:xfrm>
            <a:off x="3588067" y="1981200"/>
            <a:ext cx="2120265" cy="3200400"/>
          </a:xfrm>
          <a:prstGeom prst="rect">
            <a:avLst/>
          </a:prstGeom>
          <a:ln w="101600" cap="sq">
            <a:solidFill>
              <a:schemeClr val="tx1">
                <a:lumMod val="75000"/>
                <a:lumOff val="25000"/>
              </a:schemeClr>
            </a:solidFill>
            <a:bevel/>
          </a:ln>
          <a:effectLst>
            <a:outerShdw blurRad="76200" dir="18900000" sy="23000" kx="-1200000" algn="bl" rotWithShape="0">
              <a:prstClr val="black">
                <a:alpha val="20000"/>
              </a:prstClr>
            </a:outerShdw>
          </a:effectLst>
          <a:scene3d>
            <a:camera prst="perspectiveBelow">
              <a:rot lat="300000" lon="0" rev="0"/>
            </a:camera>
            <a:lightRig rig="threePt" dir="t"/>
          </a:scene3d>
          <a:sp3d extrusionH="152400">
            <a:bevelT w="101600" prst="relaxedInset"/>
            <a:extrusionClr>
              <a:schemeClr val="tx1">
                <a:lumMod val="75000"/>
                <a:lumOff val="25000"/>
              </a:schemeClr>
            </a:extrusionClr>
          </a:sp3d>
        </p:spPr>
      </p:pic>
      <p:pic>
        <p:nvPicPr>
          <p:cNvPr id="10" name="Picture 9" descr="10739107_morningcolors.jpg"/>
          <p:cNvPicPr>
            <a:picLocks noChangeAspect="1"/>
          </p:cNvPicPr>
          <p:nvPr/>
        </p:nvPicPr>
        <p:blipFill>
          <a:blip r:embed="rId5" cstate="print"/>
          <a:stretch>
            <a:fillRect/>
          </a:stretch>
        </p:blipFill>
        <p:spPr>
          <a:xfrm>
            <a:off x="6324600" y="1858522"/>
            <a:ext cx="2511032" cy="3753604"/>
          </a:xfrm>
          <a:prstGeom prst="rect">
            <a:avLst/>
          </a:prstGeom>
          <a:ln w="101600" cap="sq">
            <a:solidFill>
              <a:schemeClr val="tx1">
                <a:lumMod val="75000"/>
                <a:lumOff val="25000"/>
              </a:schemeClr>
            </a:solidFill>
            <a:bevel/>
          </a:ln>
          <a:effectLst>
            <a:outerShdw blurRad="76200" dir="18900000" sy="23000" kx="-1200000" algn="bl" rotWithShape="0">
              <a:prstClr val="black">
                <a:alpha val="20000"/>
              </a:prstClr>
            </a:outerShdw>
          </a:effectLst>
          <a:scene3d>
            <a:camera prst="perspectiveHeroicExtremeLeftFacing">
              <a:rot lat="487347" lon="2010000" rev="21425485"/>
            </a:camera>
            <a:lightRig rig="threePt" dir="t"/>
          </a:scene3d>
          <a:sp3d extrusionH="152400">
            <a:bevelT w="101600" prst="relaxedInset"/>
            <a:extrusionClr>
              <a:schemeClr val="tx1">
                <a:lumMod val="75000"/>
                <a:lumOff val="25000"/>
              </a:schemeClr>
            </a:extrusion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638175"/>
            <a:ext cx="8153400" cy="1143000"/>
          </a:xfrm>
        </p:spPr>
        <p:txBody>
          <a:bodyPr>
            <a:normAutofit fontScale="90000"/>
          </a:bodyPr>
          <a:lstStyle/>
          <a:p>
            <a:pPr algn="l" eaLnBrk="1" hangingPunct="1">
              <a:defRPr/>
            </a:pPr>
            <a:r>
              <a:rPr lang="en-US" sz="3600" dirty="0" smtClean="0">
                <a:solidFill>
                  <a:schemeClr val="accent1"/>
                </a:solidFill>
                <a:effectLst>
                  <a:outerShdw blurRad="38100" dist="38100" dir="2700000" algn="tl">
                    <a:srgbClr val="C0C0C0"/>
                  </a:outerShdw>
                </a:effectLst>
              </a:rPr>
              <a:t>Ask yourself these questions of</a:t>
            </a:r>
            <a:br>
              <a:rPr lang="en-US" sz="3600" dirty="0" smtClean="0">
                <a:solidFill>
                  <a:schemeClr val="accent1"/>
                </a:solidFill>
                <a:effectLst>
                  <a:outerShdw blurRad="38100" dist="38100" dir="2700000" algn="tl">
                    <a:srgbClr val="C0C0C0"/>
                  </a:outerShdw>
                </a:effectLst>
              </a:rPr>
            </a:br>
            <a:r>
              <a:rPr lang="en-US" sz="3600" dirty="0" smtClean="0">
                <a:solidFill>
                  <a:schemeClr val="accent1"/>
                </a:solidFill>
                <a:effectLst>
                  <a:outerShdw blurRad="38100" dist="38100" dir="2700000" algn="tl">
                    <a:srgbClr val="C0C0C0"/>
                  </a:outerShdw>
                </a:effectLst>
              </a:rPr>
              <a:t>today's children and their storytellers.</a:t>
            </a:r>
          </a:p>
        </p:txBody>
      </p:sp>
      <p:sp>
        <p:nvSpPr>
          <p:cNvPr id="7171" name="Text Box 5"/>
          <p:cNvSpPr txBox="1">
            <a:spLocks noChangeArrowheads="1"/>
          </p:cNvSpPr>
          <p:nvPr/>
        </p:nvSpPr>
        <p:spPr bwMode="auto">
          <a:xfrm>
            <a:off x="762000" y="2209800"/>
            <a:ext cx="7696200" cy="3552825"/>
          </a:xfrm>
          <a:prstGeom prst="rect">
            <a:avLst/>
          </a:prstGeom>
          <a:noFill/>
          <a:ln w="9525">
            <a:noFill/>
            <a:miter lim="800000"/>
            <a:headEnd/>
            <a:tailEnd/>
          </a:ln>
        </p:spPr>
        <p:txBody>
          <a:bodyPr>
            <a:spAutoFit/>
          </a:bodyPr>
          <a:lstStyle/>
          <a:p>
            <a:pPr marL="457200" indent="-457200" eaLnBrk="1" hangingPunct="1">
              <a:spcBef>
                <a:spcPct val="20000"/>
              </a:spcBef>
              <a:buFont typeface="Wingdings" pitchFamily="2" charset="2"/>
              <a:buChar char="v"/>
            </a:pPr>
            <a:r>
              <a:rPr lang="en-US" sz="2800" dirty="0"/>
              <a:t>What stories are these storytellers telling to children and youth?</a:t>
            </a:r>
          </a:p>
          <a:p>
            <a:pPr marL="457200" indent="-457200" eaLnBrk="1" hangingPunct="1">
              <a:spcBef>
                <a:spcPct val="20000"/>
              </a:spcBef>
              <a:buFont typeface="Wingdings" pitchFamily="2" charset="2"/>
              <a:buChar char="v"/>
            </a:pPr>
            <a:r>
              <a:rPr lang="en-US" sz="2800" dirty="0"/>
              <a:t>How do the visuals add to the story? </a:t>
            </a:r>
          </a:p>
          <a:p>
            <a:pPr marL="457200" indent="-457200" eaLnBrk="1" hangingPunct="1">
              <a:spcBef>
                <a:spcPct val="20000"/>
              </a:spcBef>
              <a:buFont typeface="Wingdings" pitchFamily="2" charset="2"/>
              <a:buChar char="v"/>
            </a:pPr>
            <a:r>
              <a:rPr lang="en-US" sz="2800" dirty="0"/>
              <a:t>What captures </a:t>
            </a:r>
            <a:r>
              <a:rPr lang="en-US" sz="2800" dirty="0" smtClean="0"/>
              <a:t>kids’ </a:t>
            </a:r>
            <a:r>
              <a:rPr lang="en-US" sz="2800" dirty="0"/>
              <a:t>attention?</a:t>
            </a:r>
          </a:p>
          <a:p>
            <a:pPr marL="457200" indent="-457200" eaLnBrk="1" hangingPunct="1">
              <a:spcBef>
                <a:spcPct val="20000"/>
              </a:spcBef>
              <a:buFont typeface="Wingdings" pitchFamily="2" charset="2"/>
              <a:buChar char="v"/>
            </a:pPr>
            <a:r>
              <a:rPr lang="en-US" sz="2800" dirty="0"/>
              <a:t>What does digital storytelling have to offer the </a:t>
            </a:r>
            <a:r>
              <a:rPr lang="en-US" sz="2800" dirty="0" smtClean="0"/>
              <a:t>current generation</a:t>
            </a:r>
            <a:r>
              <a:rPr lang="en-US" sz="2800" dirty="0" smtClean="0">
                <a:latin typeface="Arial" charset="0"/>
              </a:rPr>
              <a:t>?</a:t>
            </a:r>
            <a:endParaRPr lang="en-US" sz="2800" dirty="0">
              <a:latin typeface="Arial" charset="0"/>
            </a:endParaRPr>
          </a:p>
          <a:p>
            <a:pPr marL="457200" indent="-457200">
              <a:spcBef>
                <a:spcPct val="50000"/>
              </a:spcBef>
            </a:pPr>
            <a:endParaRPr lang="en-US" sz="2800" dirty="0">
              <a:solidFill>
                <a:srgbClr val="000066"/>
              </a:solidFill>
              <a:latin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85775" y="609600"/>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In a galaxy far, far away…</a:t>
            </a:r>
          </a:p>
        </p:txBody>
      </p:sp>
      <p:sp>
        <p:nvSpPr>
          <p:cNvPr id="16388" name="Rectangle 4"/>
          <p:cNvSpPr>
            <a:spLocks noChangeArrowheads="1"/>
          </p:cNvSpPr>
          <p:nvPr/>
        </p:nvSpPr>
        <p:spPr bwMode="auto">
          <a:xfrm>
            <a:off x="609600" y="1828800"/>
            <a:ext cx="7848600" cy="1201738"/>
          </a:xfrm>
          <a:prstGeom prst="rect">
            <a:avLst/>
          </a:prstGeom>
          <a:noFill/>
          <a:ln w="9525">
            <a:noFill/>
            <a:miter lim="800000"/>
            <a:headEnd/>
            <a:tailEnd/>
          </a:ln>
          <a:effectLst/>
        </p:spPr>
        <p:txBody>
          <a:bodyPr>
            <a:spAutoFit/>
          </a:bodyPr>
          <a:lstStyle/>
          <a:p>
            <a:pPr eaLnBrk="1" hangingPunct="1">
              <a:lnSpc>
                <a:spcPct val="80000"/>
              </a:lnSpc>
              <a:spcBef>
                <a:spcPct val="20000"/>
              </a:spcBef>
              <a:defRPr/>
            </a:pPr>
            <a:r>
              <a:rPr lang="en-US" sz="2800" b="1" i="1" dirty="0">
                <a:solidFill>
                  <a:schemeClr val="accent1"/>
                </a:solidFill>
                <a:effectLst>
                  <a:outerShdw blurRad="38100" dist="38100" dir="2700000" algn="tl">
                    <a:srgbClr val="C0C0C0"/>
                  </a:outerShdw>
                </a:effectLst>
              </a:rPr>
              <a:t>It is more important to know where you are going than to get there quickly.</a:t>
            </a:r>
          </a:p>
          <a:p>
            <a:pPr algn="r" eaLnBrk="1" hangingPunct="1">
              <a:lnSpc>
                <a:spcPct val="80000"/>
              </a:lnSpc>
              <a:spcBef>
                <a:spcPct val="20000"/>
              </a:spcBef>
              <a:defRPr/>
            </a:pPr>
            <a:r>
              <a:rPr lang="en-US" sz="2800" b="1" i="1" dirty="0">
                <a:solidFill>
                  <a:schemeClr val="accent1"/>
                </a:solidFill>
                <a:effectLst>
                  <a:outerShdw blurRad="38100" dist="38100" dir="2700000" algn="tl">
                    <a:srgbClr val="C0C0C0"/>
                  </a:outerShdw>
                </a:effectLst>
              </a:rPr>
              <a:t>Anonymous</a:t>
            </a:r>
          </a:p>
        </p:txBody>
      </p:sp>
      <p:sp>
        <p:nvSpPr>
          <p:cNvPr id="8196" name="Text Box 6"/>
          <p:cNvSpPr txBox="1">
            <a:spLocks noChangeArrowheads="1"/>
          </p:cNvSpPr>
          <p:nvPr/>
        </p:nvSpPr>
        <p:spPr bwMode="auto">
          <a:xfrm>
            <a:off x="609600" y="3505200"/>
            <a:ext cx="7848600" cy="1373188"/>
          </a:xfrm>
          <a:prstGeom prst="rect">
            <a:avLst/>
          </a:prstGeom>
          <a:noFill/>
          <a:ln w="9525">
            <a:noFill/>
            <a:miter lim="800000"/>
            <a:headEnd/>
            <a:tailEnd/>
          </a:ln>
        </p:spPr>
        <p:txBody>
          <a:bodyPr>
            <a:spAutoFit/>
          </a:bodyPr>
          <a:lstStyle/>
          <a:p>
            <a:pPr>
              <a:spcBef>
                <a:spcPct val="50000"/>
              </a:spcBef>
            </a:pPr>
            <a:r>
              <a:rPr lang="en-US" sz="2800" dirty="0"/>
              <a:t>Planning is critical to success in developing a digital story. Let’s look at the key elements of a digital story and resources available for planning.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85775" y="609600"/>
            <a:ext cx="7772400" cy="9144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7 Elements of Digital Stories</a:t>
            </a:r>
          </a:p>
        </p:txBody>
      </p:sp>
      <p:sp>
        <p:nvSpPr>
          <p:cNvPr id="9219" name="Rectangle 3"/>
          <p:cNvSpPr>
            <a:spLocks noGrp="1" noChangeArrowheads="1"/>
          </p:cNvSpPr>
          <p:nvPr>
            <p:ph idx="1"/>
          </p:nvPr>
        </p:nvSpPr>
        <p:spPr>
          <a:xfrm>
            <a:off x="482600" y="1773238"/>
            <a:ext cx="8229600" cy="4119562"/>
          </a:xfrm>
        </p:spPr>
        <p:txBody>
          <a:bodyPr>
            <a:normAutofit lnSpcReduction="10000"/>
          </a:bodyPr>
          <a:lstStyle/>
          <a:p>
            <a:pPr eaLnBrk="1" hangingPunct="1">
              <a:buFont typeface="Wingdings" pitchFamily="2" charset="2"/>
              <a:buChar char="v"/>
            </a:pPr>
            <a:r>
              <a:rPr lang="en-US" sz="2400" dirty="0" smtClean="0"/>
              <a:t>Audience</a:t>
            </a:r>
            <a:r>
              <a:rPr lang="en-US" sz="2400" b="0" dirty="0" smtClean="0"/>
              <a:t> - Stories have a particular audience in mind.</a:t>
            </a:r>
          </a:p>
          <a:p>
            <a:pPr eaLnBrk="1" hangingPunct="1">
              <a:buFont typeface="Wingdings" pitchFamily="2" charset="2"/>
              <a:buChar char="v"/>
            </a:pPr>
            <a:r>
              <a:rPr lang="en-US" sz="2400" dirty="0" smtClean="0"/>
              <a:t>Purpose</a:t>
            </a:r>
            <a:r>
              <a:rPr lang="en-US" sz="2400" b="0" dirty="0" smtClean="0"/>
              <a:t> - Stories are trying to accomplish a task (inform, educate, entertain, etc.)</a:t>
            </a:r>
          </a:p>
          <a:p>
            <a:pPr eaLnBrk="1" hangingPunct="1">
              <a:buFont typeface="Wingdings" pitchFamily="2" charset="2"/>
              <a:buChar char="v"/>
            </a:pPr>
            <a:r>
              <a:rPr lang="en-US" sz="2400" dirty="0" smtClean="0"/>
              <a:t>Content</a:t>
            </a:r>
            <a:r>
              <a:rPr lang="en-US" sz="2400" b="0" dirty="0" smtClean="0"/>
              <a:t> - Content must be meaningful. </a:t>
            </a:r>
          </a:p>
          <a:p>
            <a:pPr eaLnBrk="1" hangingPunct="1">
              <a:buFont typeface="Wingdings" pitchFamily="2" charset="2"/>
              <a:buChar char="v"/>
            </a:pPr>
            <a:r>
              <a:rPr lang="en-US" sz="2400" dirty="0" smtClean="0"/>
              <a:t>Voice</a:t>
            </a:r>
            <a:r>
              <a:rPr lang="en-US" sz="2400" b="0" dirty="0" smtClean="0"/>
              <a:t> - Stories are told from a specific perspective and uses the tellers voice to enrich the story.</a:t>
            </a:r>
          </a:p>
          <a:p>
            <a:pPr eaLnBrk="1" hangingPunct="1">
              <a:buFont typeface="Wingdings" pitchFamily="2" charset="2"/>
              <a:buChar char="v"/>
            </a:pPr>
            <a:r>
              <a:rPr lang="en-US" sz="2400" dirty="0" smtClean="0"/>
              <a:t>Technology</a:t>
            </a:r>
            <a:r>
              <a:rPr lang="en-US" sz="2400" b="0" dirty="0" smtClean="0"/>
              <a:t> - Technology is used to extend the story.</a:t>
            </a:r>
          </a:p>
          <a:p>
            <a:pPr eaLnBrk="1" hangingPunct="1">
              <a:buFont typeface="Wingdings" pitchFamily="2" charset="2"/>
              <a:buChar char="v"/>
            </a:pPr>
            <a:r>
              <a:rPr lang="en-US" sz="2400" dirty="0" smtClean="0"/>
              <a:t>Connections</a:t>
            </a:r>
            <a:r>
              <a:rPr lang="en-US" sz="2400" b="0" dirty="0" smtClean="0"/>
              <a:t> - Good stories connect with the participants.</a:t>
            </a:r>
          </a:p>
          <a:p>
            <a:pPr eaLnBrk="1" hangingPunct="1">
              <a:buFont typeface="Wingdings" pitchFamily="2" charset="2"/>
              <a:buChar char="v"/>
            </a:pPr>
            <a:r>
              <a:rPr lang="en-US" sz="2400" dirty="0" smtClean="0"/>
              <a:t>Economy</a:t>
            </a:r>
            <a:r>
              <a:rPr lang="en-US" sz="2400" b="0" dirty="0" smtClean="0"/>
              <a:t> - Stories tell enough to get the point across.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85775" y="609600"/>
            <a:ext cx="7772400" cy="9144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Storyboarding</a:t>
            </a:r>
          </a:p>
        </p:txBody>
      </p:sp>
      <p:pic>
        <p:nvPicPr>
          <p:cNvPr id="10243" name="Picture 3"/>
          <p:cNvPicPr>
            <a:picLocks noChangeAspect="1" noChangeArrowheads="1"/>
          </p:cNvPicPr>
          <p:nvPr/>
        </p:nvPicPr>
        <p:blipFill>
          <a:blip r:embed="rId3" cstate="print"/>
          <a:srcRect/>
          <a:stretch>
            <a:fillRect/>
          </a:stretch>
        </p:blipFill>
        <p:spPr bwMode="auto">
          <a:xfrm>
            <a:off x="1524000" y="1476375"/>
            <a:ext cx="5957888" cy="4298950"/>
          </a:xfrm>
          <a:prstGeom prst="rect">
            <a:avLst/>
          </a:prstGeom>
          <a:noFill/>
          <a:ln w="12700">
            <a:solidFill>
              <a:srgbClr val="000066"/>
            </a:solid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5176754_pinkopentulipcopy.jpg"/>
          <p:cNvPicPr>
            <a:picLocks noChangeAspect="1"/>
          </p:cNvPicPr>
          <p:nvPr/>
        </p:nvPicPr>
        <p:blipFill>
          <a:blip r:embed="rId3" cstate="print"/>
          <a:stretch>
            <a:fillRect/>
          </a:stretch>
        </p:blipFill>
        <p:spPr>
          <a:xfrm>
            <a:off x="6780077" y="2436436"/>
            <a:ext cx="2363923" cy="2363923"/>
          </a:xfrm>
          <a:prstGeom prst="rect">
            <a:avLst/>
          </a:prstGeom>
          <a:blipFill dpi="0" rotWithShape="1">
            <a:blip r:embed="rId4" cstate="print"/>
            <a:srcRect/>
            <a:stretch>
              <a:fillRect/>
            </a:stretch>
          </a:blipFill>
          <a:ln>
            <a:solidFill>
              <a:schemeClr val="tx2">
                <a:lumMod val="25000"/>
              </a:schemeClr>
            </a:solidFill>
          </a:ln>
          <a:scene3d>
            <a:camera prst="isometricOffAxis1Right"/>
            <a:lightRig rig="threePt" dir="t"/>
          </a:scene3d>
          <a:sp3d prstMaterial="matte">
            <a:bevelT prst="convex"/>
            <a:extrusionClr>
              <a:schemeClr val="bg1"/>
            </a:extrusionClr>
            <a:contourClr>
              <a:schemeClr val="tx1"/>
            </a:contourClr>
          </a:sp3d>
        </p:spPr>
      </p:pic>
      <p:pic>
        <p:nvPicPr>
          <p:cNvPr id="5" name="Picture 4" descr="15945969_tuliplinescopy.jpg"/>
          <p:cNvPicPr>
            <a:picLocks noChangeAspect="1"/>
          </p:cNvPicPr>
          <p:nvPr/>
        </p:nvPicPr>
        <p:blipFill>
          <a:blip r:embed="rId5" cstate="print"/>
          <a:stretch>
            <a:fillRect/>
          </a:stretch>
        </p:blipFill>
        <p:spPr>
          <a:xfrm>
            <a:off x="5132306" y="2286000"/>
            <a:ext cx="2363923" cy="2438400"/>
          </a:xfrm>
          <a:prstGeom prst="rect">
            <a:avLst/>
          </a:prstGeom>
          <a:blipFill dpi="0" rotWithShape="1">
            <a:blip r:embed="rId6" cstate="print"/>
            <a:srcRect/>
            <a:stretch>
              <a:fillRect/>
            </a:stretch>
          </a:blipFill>
          <a:ln>
            <a:solidFill>
              <a:schemeClr val="tx2">
                <a:lumMod val="25000"/>
              </a:schemeClr>
            </a:solidFill>
          </a:ln>
          <a:effectLst/>
          <a:scene3d>
            <a:camera prst="isometricOffAxis1Left"/>
            <a:lightRig rig="threePt" dir="t"/>
          </a:scene3d>
          <a:sp3d prstMaterial="matte">
            <a:bevelT prst="convex"/>
            <a:extrusionClr>
              <a:schemeClr val="bg1"/>
            </a:extrusionClr>
            <a:contourClr>
              <a:schemeClr val="tx1"/>
            </a:contourClr>
          </a:sp3d>
        </p:spPr>
      </p:pic>
      <p:pic>
        <p:nvPicPr>
          <p:cNvPr id="6" name="Picture 5" descr="15176747_opentulipscopy.jpg"/>
          <p:cNvPicPr>
            <a:picLocks noChangeAspect="1"/>
          </p:cNvPicPr>
          <p:nvPr/>
        </p:nvPicPr>
        <p:blipFill>
          <a:blip r:embed="rId7" cstate="print"/>
          <a:stretch>
            <a:fillRect/>
          </a:stretch>
        </p:blipFill>
        <p:spPr>
          <a:xfrm>
            <a:off x="6248401" y="914400"/>
            <a:ext cx="2514600" cy="2363923"/>
          </a:xfrm>
          <a:prstGeom prst="rect">
            <a:avLst/>
          </a:prstGeom>
          <a:blipFill dpi="0" rotWithShape="1">
            <a:blip r:embed="rId8" cstate="print"/>
            <a:srcRect/>
            <a:stretch>
              <a:fillRect/>
            </a:stretch>
          </a:blipFill>
          <a:ln>
            <a:solidFill>
              <a:schemeClr val="tx2">
                <a:lumMod val="25000"/>
              </a:schemeClr>
            </a:solidFill>
          </a:ln>
          <a:effectLst/>
          <a:scene3d>
            <a:camera prst="isometricOffAxis1Top"/>
            <a:lightRig rig="threePt" dir="t"/>
          </a:scene3d>
          <a:sp3d prstMaterial="matte">
            <a:bevelT prst="convex"/>
            <a:extrusionClr>
              <a:schemeClr val="bg1"/>
            </a:extrusionClr>
            <a:contourClr>
              <a:schemeClr val="tx1"/>
            </a:contourClr>
          </a:sp3d>
        </p:spPr>
      </p:pic>
      <p:sp>
        <p:nvSpPr>
          <p:cNvPr id="18434" name="Rectangle 2"/>
          <p:cNvSpPr>
            <a:spLocks noGrp="1" noChangeArrowheads="1"/>
          </p:cNvSpPr>
          <p:nvPr>
            <p:ph type="title"/>
          </p:nvPr>
        </p:nvSpPr>
        <p:spPr>
          <a:xfrm>
            <a:off x="485775" y="609600"/>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It was a dark and stormy night... </a:t>
            </a:r>
          </a:p>
        </p:txBody>
      </p:sp>
      <p:sp>
        <p:nvSpPr>
          <p:cNvPr id="18435" name="Text Box 3"/>
          <p:cNvSpPr txBox="1">
            <a:spLocks noChangeArrowheads="1"/>
          </p:cNvSpPr>
          <p:nvPr/>
        </p:nvSpPr>
        <p:spPr bwMode="auto">
          <a:xfrm>
            <a:off x="76200" y="1676400"/>
            <a:ext cx="8001000" cy="4302125"/>
          </a:xfrm>
          <a:prstGeom prst="rect">
            <a:avLst/>
          </a:prstGeom>
          <a:noFill/>
          <a:ln w="9525">
            <a:noFill/>
            <a:miter lim="800000"/>
            <a:headEnd/>
            <a:tailEnd/>
          </a:ln>
          <a:effectLst/>
        </p:spPr>
        <p:txBody>
          <a:bodyPr>
            <a:spAutoFit/>
          </a:bodyPr>
          <a:lstStyle/>
          <a:p>
            <a:pPr>
              <a:defRPr/>
            </a:pPr>
            <a:r>
              <a:rPr lang="en-US" sz="2400" b="1" dirty="0">
                <a:effectLst>
                  <a:outerShdw blurRad="38100" dist="38100" dir="2700000" algn="tl">
                    <a:srgbClr val="C0C0C0"/>
                  </a:outerShdw>
                </a:effectLst>
              </a:rPr>
              <a:t>Social Studies</a:t>
            </a:r>
          </a:p>
          <a:p>
            <a:pPr>
              <a:defRPr/>
            </a:pPr>
            <a:endParaRPr lang="en-US" dirty="0"/>
          </a:p>
          <a:p>
            <a:pPr>
              <a:buFont typeface="Wingdings" pitchFamily="2" charset="2"/>
              <a:buChar char="v"/>
              <a:defRPr/>
            </a:pPr>
            <a:r>
              <a:rPr lang="en-US" b="1" dirty="0"/>
              <a:t> Historical event </a:t>
            </a:r>
            <a:endParaRPr lang="en-US" dirty="0"/>
          </a:p>
          <a:p>
            <a:pPr lvl="1">
              <a:defRPr/>
            </a:pPr>
            <a:r>
              <a:rPr lang="en-US" dirty="0"/>
              <a:t>Groups of students tell their version of what happened</a:t>
            </a:r>
          </a:p>
          <a:p>
            <a:pPr>
              <a:buFont typeface="Wingdings" pitchFamily="2" charset="2"/>
              <a:buChar char="v"/>
              <a:defRPr/>
            </a:pPr>
            <a:r>
              <a:rPr lang="en-US" b="1" dirty="0"/>
              <a:t> Authentic stories </a:t>
            </a:r>
            <a:endParaRPr lang="en-US" dirty="0"/>
          </a:p>
          <a:p>
            <a:pPr lvl="1">
              <a:defRPr/>
            </a:pPr>
            <a:r>
              <a:rPr lang="en-US" dirty="0"/>
              <a:t>Compare and contrast current events to historical events</a:t>
            </a:r>
          </a:p>
          <a:p>
            <a:pPr lvl="1">
              <a:defRPr/>
            </a:pPr>
            <a:r>
              <a:rPr lang="en-US" dirty="0"/>
              <a:t>The decades project adapted, but with various “voices” </a:t>
            </a:r>
          </a:p>
          <a:p>
            <a:pPr>
              <a:buFont typeface="Wingdings" pitchFamily="2" charset="2"/>
              <a:buChar char="v"/>
              <a:defRPr/>
            </a:pPr>
            <a:r>
              <a:rPr lang="en-US" b="1" dirty="0"/>
              <a:t> Our community</a:t>
            </a:r>
            <a:endParaRPr lang="en-US" dirty="0"/>
          </a:p>
          <a:p>
            <a:pPr lvl="1">
              <a:defRPr/>
            </a:pPr>
            <a:r>
              <a:rPr lang="en-US" dirty="0"/>
              <a:t>Meet our community</a:t>
            </a:r>
          </a:p>
          <a:p>
            <a:pPr lvl="1">
              <a:defRPr/>
            </a:pPr>
            <a:r>
              <a:rPr lang="en-US" dirty="0"/>
              <a:t>Looking at our town, how have we changed?</a:t>
            </a:r>
          </a:p>
          <a:p>
            <a:pPr lvl="1">
              <a:defRPr/>
            </a:pPr>
            <a:r>
              <a:rPr lang="en-US" dirty="0"/>
              <a:t>Important people that have shaped our community</a:t>
            </a:r>
          </a:p>
          <a:p>
            <a:pPr>
              <a:buFont typeface="Wingdings" pitchFamily="2" charset="2"/>
              <a:buChar char="v"/>
              <a:defRPr/>
            </a:pPr>
            <a:r>
              <a:rPr lang="en-US" b="1" dirty="0"/>
              <a:t> Regional or local stories</a:t>
            </a:r>
            <a:endParaRPr lang="en-US" dirty="0"/>
          </a:p>
          <a:p>
            <a:pPr lvl="1">
              <a:defRPr/>
            </a:pPr>
            <a:r>
              <a:rPr lang="en-US" dirty="0"/>
              <a:t>Texas, what is it like to live here?</a:t>
            </a:r>
          </a:p>
          <a:p>
            <a:pPr lvl="1">
              <a:defRPr/>
            </a:pPr>
            <a:r>
              <a:rPr lang="en-US" dirty="0"/>
              <a:t>How does Texas weather affect the way people live, work and play?</a:t>
            </a:r>
          </a:p>
          <a:p>
            <a:pPr lvl="1">
              <a:defRPr/>
            </a:pPr>
            <a:r>
              <a:rPr lang="en-US" dirty="0"/>
              <a:t>Create a commercial and sell Texas to the visitors bureau.</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85775" y="609600"/>
            <a:ext cx="7772400" cy="1143000"/>
          </a:xfrm>
        </p:spPr>
        <p:txBody>
          <a:bodyPr/>
          <a:lstStyle/>
          <a:p>
            <a:pPr algn="l" eaLnBrk="1" hangingPunct="1">
              <a:defRPr/>
            </a:pPr>
            <a:r>
              <a:rPr lang="en-US" sz="4000" dirty="0" smtClean="0">
                <a:solidFill>
                  <a:schemeClr val="accent1"/>
                </a:solidFill>
                <a:effectLst>
                  <a:outerShdw blurRad="38100" dist="38100" dir="2700000" algn="tl">
                    <a:srgbClr val="C0C0C0"/>
                  </a:outerShdw>
                </a:effectLst>
              </a:rPr>
              <a:t>It was a dark and stormy night...</a:t>
            </a:r>
          </a:p>
        </p:txBody>
      </p:sp>
      <p:sp>
        <p:nvSpPr>
          <p:cNvPr id="23555" name="Text Box 3"/>
          <p:cNvSpPr txBox="1">
            <a:spLocks noChangeArrowheads="1"/>
          </p:cNvSpPr>
          <p:nvPr/>
        </p:nvSpPr>
        <p:spPr bwMode="auto">
          <a:xfrm>
            <a:off x="533400" y="1676400"/>
            <a:ext cx="6477000" cy="4062651"/>
          </a:xfrm>
          <a:prstGeom prst="rect">
            <a:avLst/>
          </a:prstGeom>
          <a:noFill/>
          <a:ln w="9525">
            <a:noFill/>
            <a:miter lim="800000"/>
            <a:headEnd/>
            <a:tailEnd/>
          </a:ln>
          <a:effectLst/>
        </p:spPr>
        <p:txBody>
          <a:bodyPr wrap="square">
            <a:spAutoFit/>
          </a:bodyPr>
          <a:lstStyle/>
          <a:p>
            <a:pPr>
              <a:defRPr/>
            </a:pPr>
            <a:r>
              <a:rPr lang="en-US" sz="2400" b="1" dirty="0">
                <a:effectLst>
                  <a:outerShdw blurRad="38100" dist="38100" dir="2700000" algn="tl">
                    <a:srgbClr val="C0C0C0"/>
                  </a:outerShdw>
                </a:effectLst>
              </a:rPr>
              <a:t>Science</a:t>
            </a:r>
            <a:r>
              <a:rPr lang="en-US" b="1" dirty="0"/>
              <a:t> </a:t>
            </a:r>
            <a:br>
              <a:rPr lang="en-US" b="1" dirty="0"/>
            </a:br>
            <a:endParaRPr lang="en-US" b="1" dirty="0"/>
          </a:p>
          <a:p>
            <a:pPr>
              <a:buFont typeface="Wingdings" pitchFamily="2" charset="2"/>
              <a:buChar char="v"/>
              <a:defRPr/>
            </a:pPr>
            <a:r>
              <a:rPr lang="en-US" b="1" dirty="0"/>
              <a:t> Inventions</a:t>
            </a:r>
            <a:endParaRPr lang="en-US" dirty="0"/>
          </a:p>
          <a:p>
            <a:pPr lvl="1">
              <a:defRPr/>
            </a:pPr>
            <a:r>
              <a:rPr lang="en-US" dirty="0"/>
              <a:t>Explain how inventions and discoveries are important to others</a:t>
            </a:r>
          </a:p>
          <a:p>
            <a:pPr lvl="1">
              <a:defRPr/>
            </a:pPr>
            <a:r>
              <a:rPr lang="en-US" dirty="0"/>
              <a:t>Simple machines, how have they changed the world?</a:t>
            </a:r>
          </a:p>
          <a:p>
            <a:pPr>
              <a:buFont typeface="Wingdings" pitchFamily="2" charset="2"/>
              <a:buChar char="v"/>
              <a:defRPr/>
            </a:pPr>
            <a:r>
              <a:rPr lang="en-US" b="1" dirty="0"/>
              <a:t> Animals</a:t>
            </a:r>
            <a:endParaRPr lang="en-US" dirty="0"/>
          </a:p>
          <a:p>
            <a:pPr lvl="1">
              <a:defRPr/>
            </a:pPr>
            <a:r>
              <a:rPr lang="en-US" dirty="0"/>
              <a:t>Tell the story from the butterfly’s point of view</a:t>
            </a:r>
          </a:p>
          <a:p>
            <a:pPr lvl="1">
              <a:defRPr/>
            </a:pPr>
            <a:r>
              <a:rPr lang="en-US" dirty="0"/>
              <a:t>Focus on descriptive words or anticipation</a:t>
            </a:r>
          </a:p>
          <a:p>
            <a:pPr lvl="1">
              <a:defRPr/>
            </a:pPr>
            <a:r>
              <a:rPr lang="en-US" dirty="0"/>
              <a:t>Informational story, follow the monarch butterfly, etc.</a:t>
            </a:r>
          </a:p>
          <a:p>
            <a:pPr lvl="1">
              <a:defRPr/>
            </a:pPr>
            <a:r>
              <a:rPr lang="en-US" dirty="0"/>
              <a:t>How have animals adapted?</a:t>
            </a:r>
          </a:p>
          <a:p>
            <a:pPr>
              <a:buFont typeface="Wingdings" pitchFamily="2" charset="2"/>
              <a:buChar char="v"/>
              <a:defRPr/>
            </a:pPr>
            <a:r>
              <a:rPr lang="en-US" b="1" dirty="0"/>
              <a:t> Farming</a:t>
            </a:r>
            <a:endParaRPr lang="en-US" dirty="0"/>
          </a:p>
          <a:p>
            <a:pPr lvl="1">
              <a:defRPr/>
            </a:pPr>
            <a:r>
              <a:rPr lang="en-US" dirty="0"/>
              <a:t>Tell the story of the fading small farmer</a:t>
            </a:r>
          </a:p>
          <a:p>
            <a:pPr lvl="1">
              <a:defRPr/>
            </a:pPr>
            <a:r>
              <a:rPr lang="en-US" dirty="0"/>
              <a:t>Challenges then and now</a:t>
            </a:r>
          </a:p>
          <a:p>
            <a:pPr lvl="1">
              <a:defRPr/>
            </a:pPr>
            <a:r>
              <a:rPr lang="en-US" dirty="0"/>
              <a:t>Technology on the Farm</a:t>
            </a:r>
          </a:p>
        </p:txBody>
      </p:sp>
      <p:pic>
        <p:nvPicPr>
          <p:cNvPr id="7" name="Picture 6" descr="Autumn Leaves.jpg"/>
          <p:cNvPicPr>
            <a:picLocks noChangeAspect="1"/>
          </p:cNvPicPr>
          <p:nvPr/>
        </p:nvPicPr>
        <p:blipFill>
          <a:blip r:embed="rId3" cstate="print"/>
          <a:stretch>
            <a:fillRect/>
          </a:stretch>
        </p:blipFill>
        <p:spPr>
          <a:xfrm>
            <a:off x="5638800" y="3283265"/>
            <a:ext cx="2879131" cy="2159348"/>
          </a:xfrm>
          <a:prstGeom prst="roundRect">
            <a:avLst>
              <a:gd name="adj" fmla="val 4167"/>
            </a:avLst>
          </a:prstGeom>
          <a:solidFill>
            <a:srgbClr val="FFFFFF"/>
          </a:solidFill>
          <a:ln w="101600" cap="sq">
            <a:solidFill>
              <a:srgbClr val="292929"/>
            </a:solidFill>
            <a:miter lim="800000"/>
          </a:ln>
          <a:effectLst>
            <a:reflection blurRad="12700" stA="28000" endPos="28000" dist="5000" dir="5400000" sy="-100000" algn="bl" rotWithShape="0"/>
          </a:effectLst>
          <a:scene3d>
            <a:camera prst="perspectiveContrastingLeftFacing"/>
            <a:lightRig rig="threePt" dir="t"/>
          </a:scene3d>
          <a:sp3d>
            <a:bevelT h="38100"/>
            <a:contourClr>
              <a:srgbClr val="C0C0C0"/>
            </a:contour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1123</TotalTime>
  <Words>739</Words>
  <Application>Microsoft Office PowerPoint</Application>
  <PresentationFormat>On-screen Show (4:3)</PresentationFormat>
  <Paragraphs>162</Paragraphs>
  <Slides>18</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Times New Roman</vt:lpstr>
      <vt:lpstr>Arial</vt:lpstr>
      <vt:lpstr>Calibri</vt:lpstr>
      <vt:lpstr>Wingdings</vt:lpstr>
      <vt:lpstr>Technic</vt:lpstr>
      <vt:lpstr>Digital storytelling WITH POWERPOINT</vt:lpstr>
      <vt:lpstr>Once upon a time…</vt:lpstr>
      <vt:lpstr>Today’s Storytellers</vt:lpstr>
      <vt:lpstr>Ask yourself these questions of today's children and their storytellers.</vt:lpstr>
      <vt:lpstr>In a galaxy far, far away…</vt:lpstr>
      <vt:lpstr>7 Elements of Digital Stories</vt:lpstr>
      <vt:lpstr>Storyboarding</vt:lpstr>
      <vt:lpstr>It was a dark and stormy night... </vt:lpstr>
      <vt:lpstr>It was a dark and stormy night...</vt:lpstr>
      <vt:lpstr>It was a dark and stormy night...</vt:lpstr>
      <vt:lpstr>It was a dark and stormy night... </vt:lpstr>
      <vt:lpstr>It was a dark and stormy night...</vt:lpstr>
      <vt:lpstr>It was a dark and stormy night...</vt:lpstr>
      <vt:lpstr>It was a dark and stormy night... </vt:lpstr>
      <vt:lpstr>It was a dark and stormy night... </vt:lpstr>
      <vt:lpstr>...and they lived happily ever after. </vt:lpstr>
      <vt:lpstr>RESOURCES</vt:lpstr>
      <vt:lpstr>The End</vt:lpstr>
    </vt:vector>
  </TitlesOfParts>
  <Company>Rockwall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RISD</dc:creator>
  <cp:lastModifiedBy>HF</cp:lastModifiedBy>
  <cp:revision>44</cp:revision>
  <cp:lastPrinted>1601-01-01T00:00:00Z</cp:lastPrinted>
  <dcterms:created xsi:type="dcterms:W3CDTF">2005-11-17T11:53:24Z</dcterms:created>
  <dcterms:modified xsi:type="dcterms:W3CDTF">2010-06-20T04:39:14Z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TC010903071033</vt:lpwstr>
  </property>
</Properties>
</file>